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38337" y="10232335"/>
            <a:ext cx="22097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6711" y="1672835"/>
            <a:ext cx="37960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Processes 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to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Run an Object</a:t>
            </a:r>
            <a:r>
              <a:rPr dirty="0" sz="1800" spc="-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Program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315" y="2165418"/>
            <a:ext cx="2760980" cy="218630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72085" indent="-172085">
              <a:lnSpc>
                <a:spcPct val="100000"/>
              </a:lnSpc>
              <a:spcBef>
                <a:spcPts val="450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Loading</a:t>
            </a:r>
            <a:endParaRPr sz="14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spcBef>
                <a:spcPts val="295"/>
              </a:spcBef>
              <a:buChar char="–"/>
              <a:tabLst>
                <a:tab pos="372110" algn="l"/>
              </a:tabLst>
            </a:pPr>
            <a:r>
              <a:rPr dirty="0" sz="1200" spc="-5">
                <a:latin typeface="Arial"/>
                <a:cs typeface="Arial"/>
              </a:rPr>
              <a:t>Brings object program into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325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Relocation</a:t>
            </a:r>
            <a:endParaRPr sz="1400">
              <a:latin typeface="Arial"/>
              <a:cs typeface="Arial"/>
            </a:endParaRPr>
          </a:p>
          <a:p>
            <a:pPr lvl="1" marL="371475" marR="41910" indent="-142875">
              <a:lnSpc>
                <a:spcPct val="100000"/>
              </a:lnSpc>
              <a:spcBef>
                <a:spcPts val="300"/>
              </a:spcBef>
              <a:buChar char="–"/>
              <a:tabLst>
                <a:tab pos="372110" algn="l"/>
              </a:tabLst>
            </a:pPr>
            <a:r>
              <a:rPr dirty="0" sz="1200" spc="-5">
                <a:latin typeface="Arial"/>
                <a:cs typeface="Arial"/>
              </a:rPr>
              <a:t>Modifies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object program where  absolute addresses are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specified</a:t>
            </a:r>
            <a:endParaRPr sz="12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325"/>
              </a:spcBef>
              <a:buChar char="•"/>
              <a:tabLst>
                <a:tab pos="172720" algn="l"/>
              </a:tabLst>
            </a:pPr>
            <a:r>
              <a:rPr dirty="0" sz="1400">
                <a:latin typeface="Arial"/>
                <a:cs typeface="Arial"/>
              </a:rPr>
              <a:t>Linking</a:t>
            </a:r>
            <a:endParaRPr sz="1400">
              <a:latin typeface="Arial"/>
              <a:cs typeface="Arial"/>
            </a:endParaRPr>
          </a:p>
          <a:p>
            <a:pPr lvl="1" marL="371475" marR="57785" indent="-142875">
              <a:lnSpc>
                <a:spcPct val="100000"/>
              </a:lnSpc>
              <a:spcBef>
                <a:spcPts val="295"/>
              </a:spcBef>
              <a:buChar char="–"/>
              <a:tabLst>
                <a:tab pos="372110" algn="l"/>
              </a:tabLst>
            </a:pPr>
            <a:r>
              <a:rPr dirty="0" sz="1200" spc="-5">
                <a:latin typeface="Arial"/>
                <a:cs typeface="Arial"/>
              </a:rPr>
              <a:t>Combines two </a:t>
            </a:r>
            <a:r>
              <a:rPr dirty="0" sz="1200">
                <a:latin typeface="Arial"/>
                <a:cs typeface="Arial"/>
              </a:rPr>
              <a:t>or more </a:t>
            </a:r>
            <a:r>
              <a:rPr dirty="0" sz="1200" spc="-5">
                <a:latin typeface="Arial"/>
                <a:cs typeface="Arial"/>
              </a:rPr>
              <a:t>separate  object programs </a:t>
            </a:r>
            <a:r>
              <a:rPr dirty="0" sz="1200">
                <a:latin typeface="Arial"/>
                <a:cs typeface="Arial"/>
              </a:rPr>
              <a:t>and </a:t>
            </a:r>
            <a:r>
              <a:rPr dirty="0" sz="1200" spc="-5">
                <a:latin typeface="Arial"/>
                <a:cs typeface="Arial"/>
              </a:rPr>
              <a:t>supplies  </a:t>
            </a:r>
            <a:r>
              <a:rPr dirty="0" sz="1200">
                <a:latin typeface="Arial"/>
                <a:cs typeface="Arial"/>
              </a:rPr>
              <a:t>information needed to </a:t>
            </a:r>
            <a:r>
              <a:rPr dirty="0" sz="1200" spc="-5">
                <a:latin typeface="Arial"/>
                <a:cs typeface="Arial"/>
              </a:rPr>
              <a:t>allow</a:t>
            </a:r>
            <a:r>
              <a:rPr dirty="0" sz="1200" spc="-114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cross-  </a:t>
            </a:r>
            <a:r>
              <a:rPr dirty="0" sz="1200">
                <a:latin typeface="Arial"/>
                <a:cs typeface="Arial"/>
              </a:rPr>
              <a:t>references.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5211" y="2333238"/>
            <a:ext cx="47625" cy="375285"/>
          </a:xfrm>
          <a:custGeom>
            <a:avLst/>
            <a:gdLst/>
            <a:ahLst/>
            <a:cxnLst/>
            <a:rect l="l" t="t" r="r" b="b"/>
            <a:pathLst>
              <a:path w="47625" h="375285">
                <a:moveTo>
                  <a:pt x="35052" y="187452"/>
                </a:moveTo>
                <a:lnTo>
                  <a:pt x="30480" y="190500"/>
                </a:lnTo>
                <a:lnTo>
                  <a:pt x="24384" y="199644"/>
                </a:lnTo>
                <a:lnTo>
                  <a:pt x="19812" y="217932"/>
                </a:lnTo>
                <a:lnTo>
                  <a:pt x="19812" y="347472"/>
                </a:lnTo>
                <a:lnTo>
                  <a:pt x="18288" y="353568"/>
                </a:lnTo>
                <a:lnTo>
                  <a:pt x="16764" y="358140"/>
                </a:lnTo>
                <a:lnTo>
                  <a:pt x="13716" y="362712"/>
                </a:lnTo>
                <a:lnTo>
                  <a:pt x="10668" y="365760"/>
                </a:lnTo>
                <a:lnTo>
                  <a:pt x="12192" y="365760"/>
                </a:lnTo>
                <a:lnTo>
                  <a:pt x="7620" y="368808"/>
                </a:lnTo>
                <a:lnTo>
                  <a:pt x="4572" y="370332"/>
                </a:lnTo>
                <a:lnTo>
                  <a:pt x="0" y="370332"/>
                </a:lnTo>
                <a:lnTo>
                  <a:pt x="1524" y="374904"/>
                </a:lnTo>
                <a:lnTo>
                  <a:pt x="6096" y="374904"/>
                </a:lnTo>
                <a:lnTo>
                  <a:pt x="10668" y="371856"/>
                </a:lnTo>
                <a:lnTo>
                  <a:pt x="13716" y="368808"/>
                </a:lnTo>
                <a:lnTo>
                  <a:pt x="15240" y="368808"/>
                </a:lnTo>
                <a:lnTo>
                  <a:pt x="18288" y="365760"/>
                </a:lnTo>
                <a:lnTo>
                  <a:pt x="18288" y="364236"/>
                </a:lnTo>
                <a:lnTo>
                  <a:pt x="21336" y="359664"/>
                </a:lnTo>
                <a:lnTo>
                  <a:pt x="22860" y="355092"/>
                </a:lnTo>
                <a:lnTo>
                  <a:pt x="24384" y="348996"/>
                </a:lnTo>
                <a:lnTo>
                  <a:pt x="25908" y="341376"/>
                </a:lnTo>
                <a:lnTo>
                  <a:pt x="25908" y="213360"/>
                </a:lnTo>
                <a:lnTo>
                  <a:pt x="27432" y="207264"/>
                </a:lnTo>
                <a:lnTo>
                  <a:pt x="28956" y="202692"/>
                </a:lnTo>
                <a:lnTo>
                  <a:pt x="32004" y="198120"/>
                </a:lnTo>
                <a:lnTo>
                  <a:pt x="30480" y="198120"/>
                </a:lnTo>
                <a:lnTo>
                  <a:pt x="35052" y="193548"/>
                </a:lnTo>
                <a:lnTo>
                  <a:pt x="35814" y="193548"/>
                </a:lnTo>
                <a:lnTo>
                  <a:pt x="38100" y="192024"/>
                </a:lnTo>
                <a:lnTo>
                  <a:pt x="36576" y="192024"/>
                </a:lnTo>
                <a:lnTo>
                  <a:pt x="41148" y="190500"/>
                </a:lnTo>
                <a:lnTo>
                  <a:pt x="44196" y="190500"/>
                </a:lnTo>
                <a:lnTo>
                  <a:pt x="35052" y="187452"/>
                </a:lnTo>
                <a:close/>
              </a:path>
              <a:path w="47625" h="375285">
                <a:moveTo>
                  <a:pt x="35814" y="193548"/>
                </a:moveTo>
                <a:lnTo>
                  <a:pt x="35052" y="193548"/>
                </a:lnTo>
                <a:lnTo>
                  <a:pt x="33528" y="195072"/>
                </a:lnTo>
                <a:lnTo>
                  <a:pt x="35814" y="193548"/>
                </a:lnTo>
                <a:close/>
              </a:path>
              <a:path w="47625" h="375285">
                <a:moveTo>
                  <a:pt x="44196" y="184404"/>
                </a:moveTo>
                <a:lnTo>
                  <a:pt x="35052" y="187452"/>
                </a:lnTo>
                <a:lnTo>
                  <a:pt x="44196" y="190500"/>
                </a:lnTo>
                <a:lnTo>
                  <a:pt x="44196" y="184404"/>
                </a:lnTo>
                <a:close/>
              </a:path>
              <a:path w="47625" h="375285">
                <a:moveTo>
                  <a:pt x="45720" y="184404"/>
                </a:moveTo>
                <a:lnTo>
                  <a:pt x="44196" y="184404"/>
                </a:lnTo>
                <a:lnTo>
                  <a:pt x="44196" y="190500"/>
                </a:lnTo>
                <a:lnTo>
                  <a:pt x="45720" y="190500"/>
                </a:lnTo>
                <a:lnTo>
                  <a:pt x="47244" y="188976"/>
                </a:lnTo>
                <a:lnTo>
                  <a:pt x="47244" y="185928"/>
                </a:lnTo>
                <a:lnTo>
                  <a:pt x="45720" y="184404"/>
                </a:lnTo>
                <a:close/>
              </a:path>
              <a:path w="47625" h="375285">
                <a:moveTo>
                  <a:pt x="6096" y="0"/>
                </a:moveTo>
                <a:lnTo>
                  <a:pt x="1524" y="0"/>
                </a:lnTo>
                <a:lnTo>
                  <a:pt x="0" y="4572"/>
                </a:lnTo>
                <a:lnTo>
                  <a:pt x="4572" y="4572"/>
                </a:lnTo>
                <a:lnTo>
                  <a:pt x="7620" y="6096"/>
                </a:lnTo>
                <a:lnTo>
                  <a:pt x="12192" y="9144"/>
                </a:lnTo>
                <a:lnTo>
                  <a:pt x="10668" y="9144"/>
                </a:lnTo>
                <a:lnTo>
                  <a:pt x="13716" y="12192"/>
                </a:lnTo>
                <a:lnTo>
                  <a:pt x="16764" y="16764"/>
                </a:lnTo>
                <a:lnTo>
                  <a:pt x="18288" y="21336"/>
                </a:lnTo>
                <a:lnTo>
                  <a:pt x="19812" y="27432"/>
                </a:lnTo>
                <a:lnTo>
                  <a:pt x="19812" y="156972"/>
                </a:lnTo>
                <a:lnTo>
                  <a:pt x="24384" y="175260"/>
                </a:lnTo>
                <a:lnTo>
                  <a:pt x="30480" y="184404"/>
                </a:lnTo>
                <a:lnTo>
                  <a:pt x="35052" y="187452"/>
                </a:lnTo>
                <a:lnTo>
                  <a:pt x="44196" y="184404"/>
                </a:lnTo>
                <a:lnTo>
                  <a:pt x="41148" y="184404"/>
                </a:lnTo>
                <a:lnTo>
                  <a:pt x="36576" y="182880"/>
                </a:lnTo>
                <a:lnTo>
                  <a:pt x="38100" y="182880"/>
                </a:lnTo>
                <a:lnTo>
                  <a:pt x="35814" y="181356"/>
                </a:lnTo>
                <a:lnTo>
                  <a:pt x="35052" y="181356"/>
                </a:lnTo>
                <a:lnTo>
                  <a:pt x="30480" y="176784"/>
                </a:lnTo>
                <a:lnTo>
                  <a:pt x="32004" y="176784"/>
                </a:lnTo>
                <a:lnTo>
                  <a:pt x="28956" y="172212"/>
                </a:lnTo>
                <a:lnTo>
                  <a:pt x="25908" y="163068"/>
                </a:lnTo>
                <a:lnTo>
                  <a:pt x="25908" y="33528"/>
                </a:lnTo>
                <a:lnTo>
                  <a:pt x="24384" y="25908"/>
                </a:lnTo>
                <a:lnTo>
                  <a:pt x="22860" y="19812"/>
                </a:lnTo>
                <a:lnTo>
                  <a:pt x="21336" y="15240"/>
                </a:lnTo>
                <a:lnTo>
                  <a:pt x="18288" y="10668"/>
                </a:lnTo>
                <a:lnTo>
                  <a:pt x="18288" y="9144"/>
                </a:lnTo>
                <a:lnTo>
                  <a:pt x="15240" y="6096"/>
                </a:lnTo>
                <a:lnTo>
                  <a:pt x="13716" y="6096"/>
                </a:lnTo>
                <a:lnTo>
                  <a:pt x="10668" y="3048"/>
                </a:lnTo>
                <a:lnTo>
                  <a:pt x="6096" y="0"/>
                </a:lnTo>
                <a:close/>
              </a:path>
              <a:path w="47625" h="375285">
                <a:moveTo>
                  <a:pt x="33528" y="179832"/>
                </a:moveTo>
                <a:lnTo>
                  <a:pt x="35052" y="181356"/>
                </a:lnTo>
                <a:lnTo>
                  <a:pt x="35814" y="181356"/>
                </a:lnTo>
                <a:lnTo>
                  <a:pt x="33528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90742" y="2436358"/>
            <a:ext cx="808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Absolute</a:t>
            </a:r>
            <a:r>
              <a:rPr dirty="0" sz="900" spc="-9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loader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90516" y="2345430"/>
            <a:ext cx="55244" cy="963294"/>
          </a:xfrm>
          <a:custGeom>
            <a:avLst/>
            <a:gdLst/>
            <a:ahLst/>
            <a:cxnLst/>
            <a:rect l="l" t="t" r="r" b="b"/>
            <a:pathLst>
              <a:path w="55245" h="963295">
                <a:moveTo>
                  <a:pt x="50292" y="483108"/>
                </a:moveTo>
                <a:lnTo>
                  <a:pt x="42672" y="483108"/>
                </a:lnTo>
                <a:lnTo>
                  <a:pt x="41148" y="486156"/>
                </a:lnTo>
                <a:lnTo>
                  <a:pt x="38100" y="490728"/>
                </a:lnTo>
                <a:lnTo>
                  <a:pt x="36576" y="493776"/>
                </a:lnTo>
                <a:lnTo>
                  <a:pt x="33528" y="498348"/>
                </a:lnTo>
                <a:lnTo>
                  <a:pt x="28956" y="516636"/>
                </a:lnTo>
                <a:lnTo>
                  <a:pt x="25908" y="530352"/>
                </a:lnTo>
                <a:lnTo>
                  <a:pt x="24384" y="545592"/>
                </a:lnTo>
                <a:lnTo>
                  <a:pt x="24384" y="897636"/>
                </a:lnTo>
                <a:lnTo>
                  <a:pt x="22860" y="911352"/>
                </a:lnTo>
                <a:lnTo>
                  <a:pt x="19812" y="925068"/>
                </a:lnTo>
                <a:lnTo>
                  <a:pt x="16764" y="937260"/>
                </a:lnTo>
                <a:lnTo>
                  <a:pt x="13716" y="946404"/>
                </a:lnTo>
                <a:lnTo>
                  <a:pt x="10668" y="949452"/>
                </a:lnTo>
                <a:lnTo>
                  <a:pt x="7620" y="955548"/>
                </a:lnTo>
                <a:lnTo>
                  <a:pt x="4572" y="957072"/>
                </a:lnTo>
                <a:lnTo>
                  <a:pt x="3048" y="958596"/>
                </a:lnTo>
                <a:lnTo>
                  <a:pt x="0" y="958596"/>
                </a:lnTo>
                <a:lnTo>
                  <a:pt x="1524" y="963168"/>
                </a:lnTo>
                <a:lnTo>
                  <a:pt x="4572" y="963168"/>
                </a:lnTo>
                <a:lnTo>
                  <a:pt x="7620" y="961644"/>
                </a:lnTo>
                <a:lnTo>
                  <a:pt x="10668" y="958596"/>
                </a:lnTo>
                <a:lnTo>
                  <a:pt x="12192" y="955548"/>
                </a:lnTo>
                <a:lnTo>
                  <a:pt x="13716" y="955548"/>
                </a:lnTo>
                <a:lnTo>
                  <a:pt x="15240" y="952500"/>
                </a:lnTo>
                <a:lnTo>
                  <a:pt x="18288" y="947928"/>
                </a:lnTo>
                <a:lnTo>
                  <a:pt x="19812" y="943356"/>
                </a:lnTo>
                <a:lnTo>
                  <a:pt x="21336" y="937260"/>
                </a:lnTo>
                <a:lnTo>
                  <a:pt x="24384" y="926592"/>
                </a:lnTo>
                <a:lnTo>
                  <a:pt x="27432" y="912876"/>
                </a:lnTo>
                <a:lnTo>
                  <a:pt x="28956" y="897636"/>
                </a:lnTo>
                <a:lnTo>
                  <a:pt x="28956" y="562356"/>
                </a:lnTo>
                <a:lnTo>
                  <a:pt x="30480" y="545592"/>
                </a:lnTo>
                <a:lnTo>
                  <a:pt x="30480" y="530352"/>
                </a:lnTo>
                <a:lnTo>
                  <a:pt x="36576" y="505968"/>
                </a:lnTo>
                <a:lnTo>
                  <a:pt x="39624" y="496824"/>
                </a:lnTo>
                <a:lnTo>
                  <a:pt x="42672" y="492252"/>
                </a:lnTo>
                <a:lnTo>
                  <a:pt x="44196" y="489204"/>
                </a:lnTo>
                <a:lnTo>
                  <a:pt x="47244" y="486156"/>
                </a:lnTo>
                <a:lnTo>
                  <a:pt x="48006" y="486156"/>
                </a:lnTo>
                <a:lnTo>
                  <a:pt x="48768" y="484632"/>
                </a:lnTo>
                <a:lnTo>
                  <a:pt x="51816" y="484632"/>
                </a:lnTo>
                <a:lnTo>
                  <a:pt x="50292" y="483108"/>
                </a:lnTo>
                <a:close/>
              </a:path>
              <a:path w="55245" h="963295">
                <a:moveTo>
                  <a:pt x="48006" y="486156"/>
                </a:moveTo>
                <a:lnTo>
                  <a:pt x="47244" y="486156"/>
                </a:lnTo>
                <a:lnTo>
                  <a:pt x="47244" y="487680"/>
                </a:lnTo>
                <a:lnTo>
                  <a:pt x="48006" y="486156"/>
                </a:lnTo>
                <a:close/>
              </a:path>
              <a:path w="55245" h="963295">
                <a:moveTo>
                  <a:pt x="51816" y="484632"/>
                </a:moveTo>
                <a:lnTo>
                  <a:pt x="48768" y="484632"/>
                </a:lnTo>
                <a:lnTo>
                  <a:pt x="48768" y="486156"/>
                </a:lnTo>
                <a:lnTo>
                  <a:pt x="51816" y="484632"/>
                </a:lnTo>
                <a:close/>
              </a:path>
              <a:path w="55245" h="963295">
                <a:moveTo>
                  <a:pt x="51816" y="480060"/>
                </a:moveTo>
                <a:lnTo>
                  <a:pt x="48768" y="480060"/>
                </a:lnTo>
                <a:lnTo>
                  <a:pt x="45720" y="481584"/>
                </a:lnTo>
                <a:lnTo>
                  <a:pt x="48768" y="483108"/>
                </a:lnTo>
                <a:lnTo>
                  <a:pt x="50292" y="483108"/>
                </a:lnTo>
                <a:lnTo>
                  <a:pt x="51816" y="484632"/>
                </a:lnTo>
                <a:lnTo>
                  <a:pt x="51816" y="480060"/>
                </a:lnTo>
                <a:close/>
              </a:path>
              <a:path w="55245" h="963295">
                <a:moveTo>
                  <a:pt x="54864" y="480060"/>
                </a:moveTo>
                <a:lnTo>
                  <a:pt x="51816" y="480060"/>
                </a:lnTo>
                <a:lnTo>
                  <a:pt x="51816" y="484632"/>
                </a:lnTo>
                <a:lnTo>
                  <a:pt x="54864" y="484632"/>
                </a:lnTo>
                <a:lnTo>
                  <a:pt x="54864" y="480060"/>
                </a:lnTo>
                <a:close/>
              </a:path>
              <a:path w="55245" h="963295">
                <a:moveTo>
                  <a:pt x="45720" y="481584"/>
                </a:moveTo>
                <a:lnTo>
                  <a:pt x="44196" y="483108"/>
                </a:lnTo>
                <a:lnTo>
                  <a:pt x="48768" y="483108"/>
                </a:lnTo>
                <a:lnTo>
                  <a:pt x="45720" y="481584"/>
                </a:lnTo>
                <a:close/>
              </a:path>
              <a:path w="55245" h="963295">
                <a:moveTo>
                  <a:pt x="48768" y="480060"/>
                </a:moveTo>
                <a:lnTo>
                  <a:pt x="44196" y="480060"/>
                </a:lnTo>
                <a:lnTo>
                  <a:pt x="45720" y="481584"/>
                </a:lnTo>
                <a:lnTo>
                  <a:pt x="48768" y="480060"/>
                </a:lnTo>
                <a:close/>
              </a:path>
              <a:path w="55245" h="963295">
                <a:moveTo>
                  <a:pt x="4572" y="0"/>
                </a:moveTo>
                <a:lnTo>
                  <a:pt x="1524" y="0"/>
                </a:lnTo>
                <a:lnTo>
                  <a:pt x="0" y="4572"/>
                </a:lnTo>
                <a:lnTo>
                  <a:pt x="3048" y="4572"/>
                </a:lnTo>
                <a:lnTo>
                  <a:pt x="4572" y="6096"/>
                </a:lnTo>
                <a:lnTo>
                  <a:pt x="7620" y="7620"/>
                </a:lnTo>
                <a:lnTo>
                  <a:pt x="10668" y="13716"/>
                </a:lnTo>
                <a:lnTo>
                  <a:pt x="13716" y="16764"/>
                </a:lnTo>
                <a:lnTo>
                  <a:pt x="15240" y="21336"/>
                </a:lnTo>
                <a:lnTo>
                  <a:pt x="16764" y="27432"/>
                </a:lnTo>
                <a:lnTo>
                  <a:pt x="19812" y="38100"/>
                </a:lnTo>
                <a:lnTo>
                  <a:pt x="22860" y="51816"/>
                </a:lnTo>
                <a:lnTo>
                  <a:pt x="24384" y="67056"/>
                </a:lnTo>
                <a:lnTo>
                  <a:pt x="24384" y="417576"/>
                </a:lnTo>
                <a:lnTo>
                  <a:pt x="25908" y="432816"/>
                </a:lnTo>
                <a:lnTo>
                  <a:pt x="28956" y="446532"/>
                </a:lnTo>
                <a:lnTo>
                  <a:pt x="33528" y="464820"/>
                </a:lnTo>
                <a:lnTo>
                  <a:pt x="36576" y="469392"/>
                </a:lnTo>
                <a:lnTo>
                  <a:pt x="38100" y="472440"/>
                </a:lnTo>
                <a:lnTo>
                  <a:pt x="41148" y="477012"/>
                </a:lnTo>
                <a:lnTo>
                  <a:pt x="42672" y="480060"/>
                </a:lnTo>
                <a:lnTo>
                  <a:pt x="53340" y="480060"/>
                </a:lnTo>
                <a:lnTo>
                  <a:pt x="50292" y="478536"/>
                </a:lnTo>
                <a:lnTo>
                  <a:pt x="48768" y="478536"/>
                </a:lnTo>
                <a:lnTo>
                  <a:pt x="48006" y="477012"/>
                </a:lnTo>
                <a:lnTo>
                  <a:pt x="47244" y="477012"/>
                </a:lnTo>
                <a:lnTo>
                  <a:pt x="44196" y="473964"/>
                </a:lnTo>
                <a:lnTo>
                  <a:pt x="41148" y="467868"/>
                </a:lnTo>
                <a:lnTo>
                  <a:pt x="38100" y="463296"/>
                </a:lnTo>
                <a:lnTo>
                  <a:pt x="36576" y="457200"/>
                </a:lnTo>
                <a:lnTo>
                  <a:pt x="33528" y="446532"/>
                </a:lnTo>
                <a:lnTo>
                  <a:pt x="30480" y="432816"/>
                </a:lnTo>
                <a:lnTo>
                  <a:pt x="30480" y="417576"/>
                </a:lnTo>
                <a:lnTo>
                  <a:pt x="28956" y="402336"/>
                </a:lnTo>
                <a:lnTo>
                  <a:pt x="28956" y="65532"/>
                </a:lnTo>
                <a:lnTo>
                  <a:pt x="27432" y="50292"/>
                </a:lnTo>
                <a:lnTo>
                  <a:pt x="24384" y="36576"/>
                </a:lnTo>
                <a:lnTo>
                  <a:pt x="21336" y="25908"/>
                </a:lnTo>
                <a:lnTo>
                  <a:pt x="19812" y="19812"/>
                </a:lnTo>
                <a:lnTo>
                  <a:pt x="18288" y="15240"/>
                </a:lnTo>
                <a:lnTo>
                  <a:pt x="15240" y="10668"/>
                </a:lnTo>
                <a:lnTo>
                  <a:pt x="13716" y="7620"/>
                </a:lnTo>
                <a:lnTo>
                  <a:pt x="12192" y="7620"/>
                </a:lnTo>
                <a:lnTo>
                  <a:pt x="10668" y="4572"/>
                </a:lnTo>
                <a:lnTo>
                  <a:pt x="7620" y="3048"/>
                </a:lnTo>
                <a:lnTo>
                  <a:pt x="7620" y="1524"/>
                </a:lnTo>
                <a:lnTo>
                  <a:pt x="4572" y="1524"/>
                </a:lnTo>
                <a:lnTo>
                  <a:pt x="4572" y="0"/>
                </a:lnTo>
                <a:close/>
              </a:path>
              <a:path w="55245" h="963295">
                <a:moveTo>
                  <a:pt x="47244" y="475488"/>
                </a:moveTo>
                <a:lnTo>
                  <a:pt x="47244" y="477012"/>
                </a:lnTo>
                <a:lnTo>
                  <a:pt x="48006" y="477012"/>
                </a:lnTo>
                <a:lnTo>
                  <a:pt x="47244" y="475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25340" y="2374386"/>
            <a:ext cx="99060" cy="2065020"/>
          </a:xfrm>
          <a:custGeom>
            <a:avLst/>
            <a:gdLst/>
            <a:ahLst/>
            <a:cxnLst/>
            <a:rect l="l" t="t" r="r" b="b"/>
            <a:pathLst>
              <a:path w="99060" h="2065020">
                <a:moveTo>
                  <a:pt x="13716" y="2052828"/>
                </a:moveTo>
                <a:lnTo>
                  <a:pt x="9144" y="2057400"/>
                </a:lnTo>
                <a:lnTo>
                  <a:pt x="4572" y="2060448"/>
                </a:lnTo>
                <a:lnTo>
                  <a:pt x="0" y="2060448"/>
                </a:lnTo>
                <a:lnTo>
                  <a:pt x="1524" y="2065020"/>
                </a:lnTo>
                <a:lnTo>
                  <a:pt x="6096" y="2065020"/>
                </a:lnTo>
                <a:lnTo>
                  <a:pt x="7620" y="2063496"/>
                </a:lnTo>
                <a:lnTo>
                  <a:pt x="12192" y="2061972"/>
                </a:lnTo>
                <a:lnTo>
                  <a:pt x="12192" y="2060448"/>
                </a:lnTo>
                <a:lnTo>
                  <a:pt x="4572" y="2060448"/>
                </a:lnTo>
                <a:lnTo>
                  <a:pt x="6096" y="2058924"/>
                </a:lnTo>
                <a:lnTo>
                  <a:pt x="14478" y="2058924"/>
                </a:lnTo>
                <a:lnTo>
                  <a:pt x="16764" y="2057400"/>
                </a:lnTo>
                <a:lnTo>
                  <a:pt x="16764" y="2055876"/>
                </a:lnTo>
                <a:lnTo>
                  <a:pt x="17907" y="2054352"/>
                </a:lnTo>
                <a:lnTo>
                  <a:pt x="13716" y="2054352"/>
                </a:lnTo>
                <a:lnTo>
                  <a:pt x="13716" y="2052828"/>
                </a:lnTo>
                <a:close/>
              </a:path>
              <a:path w="99060" h="2065020">
                <a:moveTo>
                  <a:pt x="92964" y="1034796"/>
                </a:moveTo>
                <a:lnTo>
                  <a:pt x="85344" y="1034796"/>
                </a:lnTo>
                <a:lnTo>
                  <a:pt x="80772" y="1037844"/>
                </a:lnTo>
                <a:lnTo>
                  <a:pt x="80772" y="1039368"/>
                </a:lnTo>
                <a:lnTo>
                  <a:pt x="76200" y="1043940"/>
                </a:lnTo>
                <a:lnTo>
                  <a:pt x="71628" y="1051560"/>
                </a:lnTo>
                <a:lnTo>
                  <a:pt x="68580" y="1060704"/>
                </a:lnTo>
                <a:lnTo>
                  <a:pt x="64008" y="1071372"/>
                </a:lnTo>
                <a:lnTo>
                  <a:pt x="60960" y="1082040"/>
                </a:lnTo>
                <a:lnTo>
                  <a:pt x="57912" y="1094232"/>
                </a:lnTo>
                <a:lnTo>
                  <a:pt x="54864" y="1107948"/>
                </a:lnTo>
                <a:lnTo>
                  <a:pt x="53340" y="1121664"/>
                </a:lnTo>
                <a:lnTo>
                  <a:pt x="50292" y="1136904"/>
                </a:lnTo>
                <a:lnTo>
                  <a:pt x="48768" y="1153668"/>
                </a:lnTo>
                <a:lnTo>
                  <a:pt x="47244" y="1168908"/>
                </a:lnTo>
                <a:lnTo>
                  <a:pt x="47244" y="1908048"/>
                </a:lnTo>
                <a:lnTo>
                  <a:pt x="45720" y="1926336"/>
                </a:lnTo>
                <a:lnTo>
                  <a:pt x="44196" y="1941576"/>
                </a:lnTo>
                <a:lnTo>
                  <a:pt x="42672" y="1958340"/>
                </a:lnTo>
                <a:lnTo>
                  <a:pt x="41148" y="1972056"/>
                </a:lnTo>
                <a:lnTo>
                  <a:pt x="38100" y="1987296"/>
                </a:lnTo>
                <a:lnTo>
                  <a:pt x="36576" y="1999488"/>
                </a:lnTo>
                <a:lnTo>
                  <a:pt x="33528" y="2011680"/>
                </a:lnTo>
                <a:lnTo>
                  <a:pt x="28956" y="2022348"/>
                </a:lnTo>
                <a:lnTo>
                  <a:pt x="25908" y="2033016"/>
                </a:lnTo>
                <a:lnTo>
                  <a:pt x="21336" y="2040636"/>
                </a:lnTo>
                <a:lnTo>
                  <a:pt x="18288" y="2048256"/>
                </a:lnTo>
                <a:lnTo>
                  <a:pt x="13716" y="2054352"/>
                </a:lnTo>
                <a:lnTo>
                  <a:pt x="17907" y="2054352"/>
                </a:lnTo>
                <a:lnTo>
                  <a:pt x="25908" y="2043684"/>
                </a:lnTo>
                <a:lnTo>
                  <a:pt x="30480" y="2034540"/>
                </a:lnTo>
                <a:lnTo>
                  <a:pt x="33528" y="2023872"/>
                </a:lnTo>
                <a:lnTo>
                  <a:pt x="38100" y="2013204"/>
                </a:lnTo>
                <a:lnTo>
                  <a:pt x="41148" y="2001012"/>
                </a:lnTo>
                <a:lnTo>
                  <a:pt x="42672" y="1987296"/>
                </a:lnTo>
                <a:lnTo>
                  <a:pt x="45720" y="1973580"/>
                </a:lnTo>
                <a:lnTo>
                  <a:pt x="48768" y="1943100"/>
                </a:lnTo>
                <a:lnTo>
                  <a:pt x="50292" y="1926336"/>
                </a:lnTo>
                <a:lnTo>
                  <a:pt x="51816" y="1908048"/>
                </a:lnTo>
                <a:lnTo>
                  <a:pt x="51816" y="1170432"/>
                </a:lnTo>
                <a:lnTo>
                  <a:pt x="53340" y="1153668"/>
                </a:lnTo>
                <a:lnTo>
                  <a:pt x="54864" y="1138428"/>
                </a:lnTo>
                <a:lnTo>
                  <a:pt x="57912" y="1123188"/>
                </a:lnTo>
                <a:lnTo>
                  <a:pt x="59436" y="1109472"/>
                </a:lnTo>
                <a:lnTo>
                  <a:pt x="62484" y="1095756"/>
                </a:lnTo>
                <a:lnTo>
                  <a:pt x="65532" y="1083564"/>
                </a:lnTo>
                <a:lnTo>
                  <a:pt x="68580" y="1072896"/>
                </a:lnTo>
                <a:lnTo>
                  <a:pt x="73152" y="1062228"/>
                </a:lnTo>
                <a:lnTo>
                  <a:pt x="76200" y="1054608"/>
                </a:lnTo>
                <a:lnTo>
                  <a:pt x="80772" y="1046988"/>
                </a:lnTo>
                <a:lnTo>
                  <a:pt x="85344" y="1042416"/>
                </a:lnTo>
                <a:lnTo>
                  <a:pt x="83820" y="1042416"/>
                </a:lnTo>
                <a:lnTo>
                  <a:pt x="88392" y="1037844"/>
                </a:lnTo>
                <a:lnTo>
                  <a:pt x="92964" y="1034796"/>
                </a:lnTo>
                <a:close/>
              </a:path>
              <a:path w="99060" h="2065020">
                <a:moveTo>
                  <a:pt x="89154" y="1032510"/>
                </a:moveTo>
                <a:lnTo>
                  <a:pt x="86868" y="1033272"/>
                </a:lnTo>
                <a:lnTo>
                  <a:pt x="86868" y="1034796"/>
                </a:lnTo>
                <a:lnTo>
                  <a:pt x="92964" y="1034796"/>
                </a:lnTo>
                <a:lnTo>
                  <a:pt x="92964" y="1036320"/>
                </a:lnTo>
                <a:lnTo>
                  <a:pt x="97536" y="1034796"/>
                </a:lnTo>
                <a:lnTo>
                  <a:pt x="91440" y="1033272"/>
                </a:lnTo>
                <a:lnTo>
                  <a:pt x="89154" y="1032510"/>
                </a:lnTo>
                <a:close/>
              </a:path>
              <a:path w="99060" h="2065020">
                <a:moveTo>
                  <a:pt x="97536" y="1030224"/>
                </a:moveTo>
                <a:lnTo>
                  <a:pt x="91440" y="1031748"/>
                </a:lnTo>
                <a:lnTo>
                  <a:pt x="89154" y="1032510"/>
                </a:lnTo>
                <a:lnTo>
                  <a:pt x="91440" y="1033272"/>
                </a:lnTo>
                <a:lnTo>
                  <a:pt x="97536" y="1034796"/>
                </a:lnTo>
                <a:lnTo>
                  <a:pt x="97536" y="1030224"/>
                </a:lnTo>
                <a:close/>
              </a:path>
              <a:path w="99060" h="2065020">
                <a:moveTo>
                  <a:pt x="99060" y="1030224"/>
                </a:moveTo>
                <a:lnTo>
                  <a:pt x="97536" y="1030224"/>
                </a:lnTo>
                <a:lnTo>
                  <a:pt x="97536" y="1034796"/>
                </a:lnTo>
                <a:lnTo>
                  <a:pt x="99060" y="1034796"/>
                </a:lnTo>
                <a:lnTo>
                  <a:pt x="99060" y="1030224"/>
                </a:lnTo>
                <a:close/>
              </a:path>
              <a:path w="99060" h="2065020">
                <a:moveTo>
                  <a:pt x="18288" y="10668"/>
                </a:moveTo>
                <a:lnTo>
                  <a:pt x="13716" y="10668"/>
                </a:lnTo>
                <a:lnTo>
                  <a:pt x="18288" y="16764"/>
                </a:lnTo>
                <a:lnTo>
                  <a:pt x="21336" y="24384"/>
                </a:lnTo>
                <a:lnTo>
                  <a:pt x="25908" y="32004"/>
                </a:lnTo>
                <a:lnTo>
                  <a:pt x="28956" y="42672"/>
                </a:lnTo>
                <a:lnTo>
                  <a:pt x="33528" y="53340"/>
                </a:lnTo>
                <a:lnTo>
                  <a:pt x="36576" y="65532"/>
                </a:lnTo>
                <a:lnTo>
                  <a:pt x="38100" y="77724"/>
                </a:lnTo>
                <a:lnTo>
                  <a:pt x="41148" y="92964"/>
                </a:lnTo>
                <a:lnTo>
                  <a:pt x="44196" y="123444"/>
                </a:lnTo>
                <a:lnTo>
                  <a:pt x="47244" y="156972"/>
                </a:lnTo>
                <a:lnTo>
                  <a:pt x="47244" y="896112"/>
                </a:lnTo>
                <a:lnTo>
                  <a:pt x="48768" y="911352"/>
                </a:lnTo>
                <a:lnTo>
                  <a:pt x="50292" y="928116"/>
                </a:lnTo>
                <a:lnTo>
                  <a:pt x="53340" y="943356"/>
                </a:lnTo>
                <a:lnTo>
                  <a:pt x="54864" y="957072"/>
                </a:lnTo>
                <a:lnTo>
                  <a:pt x="57912" y="970788"/>
                </a:lnTo>
                <a:lnTo>
                  <a:pt x="60960" y="982980"/>
                </a:lnTo>
                <a:lnTo>
                  <a:pt x="64008" y="993648"/>
                </a:lnTo>
                <a:lnTo>
                  <a:pt x="68580" y="1004316"/>
                </a:lnTo>
                <a:lnTo>
                  <a:pt x="71628" y="1013460"/>
                </a:lnTo>
                <a:lnTo>
                  <a:pt x="80772" y="1025652"/>
                </a:lnTo>
                <a:lnTo>
                  <a:pt x="80772" y="1027176"/>
                </a:lnTo>
                <a:lnTo>
                  <a:pt x="85344" y="1030224"/>
                </a:lnTo>
                <a:lnTo>
                  <a:pt x="86868" y="1031748"/>
                </a:lnTo>
                <a:lnTo>
                  <a:pt x="89154" y="1032510"/>
                </a:lnTo>
                <a:lnTo>
                  <a:pt x="91440" y="1031748"/>
                </a:lnTo>
                <a:lnTo>
                  <a:pt x="97536" y="1030224"/>
                </a:lnTo>
                <a:lnTo>
                  <a:pt x="92964" y="1030224"/>
                </a:lnTo>
                <a:lnTo>
                  <a:pt x="88392" y="1027176"/>
                </a:lnTo>
                <a:lnTo>
                  <a:pt x="83820" y="1022604"/>
                </a:lnTo>
                <a:lnTo>
                  <a:pt x="84201" y="1022604"/>
                </a:lnTo>
                <a:lnTo>
                  <a:pt x="80772" y="1018032"/>
                </a:lnTo>
                <a:lnTo>
                  <a:pt x="76200" y="1010412"/>
                </a:lnTo>
                <a:lnTo>
                  <a:pt x="73152" y="1002792"/>
                </a:lnTo>
                <a:lnTo>
                  <a:pt x="68580" y="992124"/>
                </a:lnTo>
                <a:lnTo>
                  <a:pt x="65532" y="981456"/>
                </a:lnTo>
                <a:lnTo>
                  <a:pt x="59436" y="957072"/>
                </a:lnTo>
                <a:lnTo>
                  <a:pt x="57912" y="941832"/>
                </a:lnTo>
                <a:lnTo>
                  <a:pt x="54864" y="928116"/>
                </a:lnTo>
                <a:lnTo>
                  <a:pt x="51816" y="894588"/>
                </a:lnTo>
                <a:lnTo>
                  <a:pt x="51816" y="156972"/>
                </a:lnTo>
                <a:lnTo>
                  <a:pt x="50292" y="138684"/>
                </a:lnTo>
                <a:lnTo>
                  <a:pt x="48768" y="121920"/>
                </a:lnTo>
                <a:lnTo>
                  <a:pt x="45720" y="91440"/>
                </a:lnTo>
                <a:lnTo>
                  <a:pt x="42672" y="77724"/>
                </a:lnTo>
                <a:lnTo>
                  <a:pt x="41148" y="64008"/>
                </a:lnTo>
                <a:lnTo>
                  <a:pt x="38100" y="51816"/>
                </a:lnTo>
                <a:lnTo>
                  <a:pt x="33528" y="41148"/>
                </a:lnTo>
                <a:lnTo>
                  <a:pt x="30480" y="30480"/>
                </a:lnTo>
                <a:lnTo>
                  <a:pt x="25908" y="21336"/>
                </a:lnTo>
                <a:lnTo>
                  <a:pt x="21336" y="13716"/>
                </a:lnTo>
                <a:lnTo>
                  <a:pt x="18288" y="10668"/>
                </a:lnTo>
                <a:close/>
              </a:path>
              <a:path w="99060" h="2065020">
                <a:moveTo>
                  <a:pt x="92964" y="1028700"/>
                </a:moveTo>
                <a:lnTo>
                  <a:pt x="92964" y="1030224"/>
                </a:lnTo>
                <a:lnTo>
                  <a:pt x="97536" y="1030224"/>
                </a:lnTo>
                <a:lnTo>
                  <a:pt x="92964" y="1028700"/>
                </a:lnTo>
                <a:close/>
              </a:path>
              <a:path w="99060" h="2065020">
                <a:moveTo>
                  <a:pt x="84201" y="1022604"/>
                </a:moveTo>
                <a:lnTo>
                  <a:pt x="83820" y="1022604"/>
                </a:lnTo>
                <a:lnTo>
                  <a:pt x="85344" y="1024128"/>
                </a:lnTo>
                <a:lnTo>
                  <a:pt x="84201" y="1022604"/>
                </a:lnTo>
                <a:close/>
              </a:path>
              <a:path w="99060" h="2065020">
                <a:moveTo>
                  <a:pt x="12192" y="4572"/>
                </a:moveTo>
                <a:lnTo>
                  <a:pt x="4572" y="4572"/>
                </a:lnTo>
                <a:lnTo>
                  <a:pt x="9144" y="7620"/>
                </a:lnTo>
                <a:lnTo>
                  <a:pt x="13716" y="12192"/>
                </a:lnTo>
                <a:lnTo>
                  <a:pt x="13716" y="10668"/>
                </a:lnTo>
                <a:lnTo>
                  <a:pt x="18288" y="10668"/>
                </a:lnTo>
                <a:lnTo>
                  <a:pt x="16764" y="9144"/>
                </a:lnTo>
                <a:lnTo>
                  <a:pt x="16764" y="7620"/>
                </a:lnTo>
                <a:lnTo>
                  <a:pt x="12192" y="4572"/>
                </a:lnTo>
                <a:close/>
              </a:path>
              <a:path w="99060" h="2065020">
                <a:moveTo>
                  <a:pt x="6096" y="0"/>
                </a:moveTo>
                <a:lnTo>
                  <a:pt x="1524" y="0"/>
                </a:lnTo>
                <a:lnTo>
                  <a:pt x="0" y="4572"/>
                </a:lnTo>
                <a:lnTo>
                  <a:pt x="6096" y="6096"/>
                </a:lnTo>
                <a:lnTo>
                  <a:pt x="4572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7620" y="1524"/>
                </a:lnTo>
                <a:lnTo>
                  <a:pt x="6096" y="1524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92040" y="3590538"/>
            <a:ext cx="55244" cy="882650"/>
          </a:xfrm>
          <a:custGeom>
            <a:avLst/>
            <a:gdLst/>
            <a:ahLst/>
            <a:cxnLst/>
            <a:rect l="l" t="t" r="r" b="b"/>
            <a:pathLst>
              <a:path w="55245" h="882650">
                <a:moveTo>
                  <a:pt x="6096" y="874776"/>
                </a:moveTo>
                <a:lnTo>
                  <a:pt x="4572" y="877824"/>
                </a:lnTo>
                <a:lnTo>
                  <a:pt x="0" y="877824"/>
                </a:lnTo>
                <a:lnTo>
                  <a:pt x="0" y="882396"/>
                </a:lnTo>
                <a:lnTo>
                  <a:pt x="4572" y="882396"/>
                </a:lnTo>
                <a:lnTo>
                  <a:pt x="6096" y="880872"/>
                </a:lnTo>
                <a:lnTo>
                  <a:pt x="7620" y="880872"/>
                </a:lnTo>
                <a:lnTo>
                  <a:pt x="12192" y="876300"/>
                </a:lnTo>
                <a:lnTo>
                  <a:pt x="6096" y="876300"/>
                </a:lnTo>
                <a:lnTo>
                  <a:pt x="6096" y="874776"/>
                </a:lnTo>
                <a:close/>
              </a:path>
              <a:path w="55245" h="882650">
                <a:moveTo>
                  <a:pt x="4572" y="876300"/>
                </a:moveTo>
                <a:lnTo>
                  <a:pt x="1524" y="877824"/>
                </a:lnTo>
                <a:lnTo>
                  <a:pt x="4572" y="877824"/>
                </a:lnTo>
                <a:lnTo>
                  <a:pt x="4572" y="876300"/>
                </a:lnTo>
                <a:close/>
              </a:path>
              <a:path w="55245" h="882650">
                <a:moveTo>
                  <a:pt x="44704" y="441452"/>
                </a:moveTo>
                <a:lnTo>
                  <a:pt x="42672" y="443484"/>
                </a:lnTo>
                <a:lnTo>
                  <a:pt x="39624" y="445008"/>
                </a:lnTo>
                <a:lnTo>
                  <a:pt x="39624" y="446532"/>
                </a:lnTo>
                <a:lnTo>
                  <a:pt x="38100" y="449580"/>
                </a:lnTo>
                <a:lnTo>
                  <a:pt x="35052" y="452628"/>
                </a:lnTo>
                <a:lnTo>
                  <a:pt x="32004" y="461772"/>
                </a:lnTo>
                <a:lnTo>
                  <a:pt x="28956" y="472440"/>
                </a:lnTo>
                <a:lnTo>
                  <a:pt x="25908" y="486156"/>
                </a:lnTo>
                <a:lnTo>
                  <a:pt x="24384" y="499872"/>
                </a:lnTo>
                <a:lnTo>
                  <a:pt x="24384" y="807720"/>
                </a:lnTo>
                <a:lnTo>
                  <a:pt x="22860" y="822960"/>
                </a:lnTo>
                <a:lnTo>
                  <a:pt x="19812" y="847344"/>
                </a:lnTo>
                <a:lnTo>
                  <a:pt x="16764" y="858012"/>
                </a:lnTo>
                <a:lnTo>
                  <a:pt x="9144" y="873252"/>
                </a:lnTo>
                <a:lnTo>
                  <a:pt x="6096" y="876300"/>
                </a:lnTo>
                <a:lnTo>
                  <a:pt x="12192" y="876300"/>
                </a:lnTo>
                <a:lnTo>
                  <a:pt x="15240" y="873252"/>
                </a:lnTo>
                <a:lnTo>
                  <a:pt x="16764" y="870204"/>
                </a:lnTo>
                <a:lnTo>
                  <a:pt x="16764" y="868680"/>
                </a:lnTo>
                <a:lnTo>
                  <a:pt x="21336" y="859536"/>
                </a:lnTo>
                <a:lnTo>
                  <a:pt x="24384" y="848868"/>
                </a:lnTo>
                <a:lnTo>
                  <a:pt x="25908" y="836676"/>
                </a:lnTo>
                <a:lnTo>
                  <a:pt x="27432" y="822960"/>
                </a:lnTo>
                <a:lnTo>
                  <a:pt x="28956" y="807720"/>
                </a:lnTo>
                <a:lnTo>
                  <a:pt x="28956" y="499872"/>
                </a:lnTo>
                <a:lnTo>
                  <a:pt x="30480" y="486156"/>
                </a:lnTo>
                <a:lnTo>
                  <a:pt x="33528" y="473964"/>
                </a:lnTo>
                <a:lnTo>
                  <a:pt x="36576" y="463296"/>
                </a:lnTo>
                <a:lnTo>
                  <a:pt x="39624" y="455676"/>
                </a:lnTo>
                <a:lnTo>
                  <a:pt x="41148" y="451104"/>
                </a:lnTo>
                <a:lnTo>
                  <a:pt x="44196" y="448056"/>
                </a:lnTo>
                <a:lnTo>
                  <a:pt x="44958" y="448056"/>
                </a:lnTo>
                <a:lnTo>
                  <a:pt x="45720" y="446532"/>
                </a:lnTo>
                <a:lnTo>
                  <a:pt x="48768" y="445008"/>
                </a:lnTo>
                <a:lnTo>
                  <a:pt x="47244" y="445008"/>
                </a:lnTo>
                <a:lnTo>
                  <a:pt x="50292" y="443484"/>
                </a:lnTo>
                <a:lnTo>
                  <a:pt x="48768" y="443484"/>
                </a:lnTo>
                <a:lnTo>
                  <a:pt x="44704" y="441452"/>
                </a:lnTo>
                <a:close/>
              </a:path>
              <a:path w="55245" h="882650">
                <a:moveTo>
                  <a:pt x="44958" y="448056"/>
                </a:moveTo>
                <a:lnTo>
                  <a:pt x="44196" y="448056"/>
                </a:lnTo>
                <a:lnTo>
                  <a:pt x="44196" y="449580"/>
                </a:lnTo>
                <a:lnTo>
                  <a:pt x="44958" y="448056"/>
                </a:lnTo>
                <a:close/>
              </a:path>
              <a:path w="55245" h="882650">
                <a:moveTo>
                  <a:pt x="51816" y="438912"/>
                </a:moveTo>
                <a:lnTo>
                  <a:pt x="48768" y="438912"/>
                </a:lnTo>
                <a:lnTo>
                  <a:pt x="48768" y="440436"/>
                </a:lnTo>
                <a:lnTo>
                  <a:pt x="45720" y="440436"/>
                </a:lnTo>
                <a:lnTo>
                  <a:pt x="44704" y="441452"/>
                </a:lnTo>
                <a:lnTo>
                  <a:pt x="48768" y="443484"/>
                </a:lnTo>
                <a:lnTo>
                  <a:pt x="51816" y="443484"/>
                </a:lnTo>
                <a:lnTo>
                  <a:pt x="51816" y="438912"/>
                </a:lnTo>
                <a:close/>
              </a:path>
              <a:path w="55245" h="882650">
                <a:moveTo>
                  <a:pt x="53340" y="438912"/>
                </a:moveTo>
                <a:lnTo>
                  <a:pt x="51816" y="438912"/>
                </a:lnTo>
                <a:lnTo>
                  <a:pt x="51816" y="443484"/>
                </a:lnTo>
                <a:lnTo>
                  <a:pt x="53340" y="443484"/>
                </a:lnTo>
                <a:lnTo>
                  <a:pt x="54864" y="441960"/>
                </a:lnTo>
                <a:lnTo>
                  <a:pt x="54864" y="440436"/>
                </a:lnTo>
                <a:lnTo>
                  <a:pt x="53340" y="438912"/>
                </a:lnTo>
                <a:close/>
              </a:path>
              <a:path w="55245" h="882650">
                <a:moveTo>
                  <a:pt x="4572" y="0"/>
                </a:moveTo>
                <a:lnTo>
                  <a:pt x="0" y="0"/>
                </a:lnTo>
                <a:lnTo>
                  <a:pt x="0" y="4572"/>
                </a:lnTo>
                <a:lnTo>
                  <a:pt x="1524" y="4572"/>
                </a:lnTo>
                <a:lnTo>
                  <a:pt x="4572" y="6096"/>
                </a:lnTo>
                <a:lnTo>
                  <a:pt x="6096" y="7620"/>
                </a:lnTo>
                <a:lnTo>
                  <a:pt x="9144" y="9144"/>
                </a:lnTo>
                <a:lnTo>
                  <a:pt x="16764" y="24384"/>
                </a:lnTo>
                <a:lnTo>
                  <a:pt x="19812" y="35052"/>
                </a:lnTo>
                <a:lnTo>
                  <a:pt x="21336" y="47244"/>
                </a:lnTo>
                <a:lnTo>
                  <a:pt x="24384" y="74676"/>
                </a:lnTo>
                <a:lnTo>
                  <a:pt x="24384" y="382524"/>
                </a:lnTo>
                <a:lnTo>
                  <a:pt x="27432" y="409956"/>
                </a:lnTo>
                <a:lnTo>
                  <a:pt x="32004" y="420624"/>
                </a:lnTo>
                <a:lnTo>
                  <a:pt x="35052" y="429768"/>
                </a:lnTo>
                <a:lnTo>
                  <a:pt x="38100" y="434340"/>
                </a:lnTo>
                <a:lnTo>
                  <a:pt x="39624" y="437388"/>
                </a:lnTo>
                <a:lnTo>
                  <a:pt x="42672" y="440436"/>
                </a:lnTo>
                <a:lnTo>
                  <a:pt x="44704" y="441452"/>
                </a:lnTo>
                <a:lnTo>
                  <a:pt x="45720" y="440436"/>
                </a:lnTo>
                <a:lnTo>
                  <a:pt x="48768" y="440436"/>
                </a:lnTo>
                <a:lnTo>
                  <a:pt x="48768" y="438912"/>
                </a:lnTo>
                <a:lnTo>
                  <a:pt x="50292" y="438912"/>
                </a:lnTo>
                <a:lnTo>
                  <a:pt x="47244" y="437388"/>
                </a:lnTo>
                <a:lnTo>
                  <a:pt x="48768" y="437388"/>
                </a:lnTo>
                <a:lnTo>
                  <a:pt x="45720" y="435864"/>
                </a:lnTo>
                <a:lnTo>
                  <a:pt x="41148" y="431292"/>
                </a:lnTo>
                <a:lnTo>
                  <a:pt x="28956" y="382524"/>
                </a:lnTo>
                <a:lnTo>
                  <a:pt x="28956" y="74676"/>
                </a:lnTo>
                <a:lnTo>
                  <a:pt x="27432" y="60960"/>
                </a:lnTo>
                <a:lnTo>
                  <a:pt x="25908" y="45720"/>
                </a:lnTo>
                <a:lnTo>
                  <a:pt x="24384" y="33528"/>
                </a:lnTo>
                <a:lnTo>
                  <a:pt x="21336" y="22860"/>
                </a:lnTo>
                <a:lnTo>
                  <a:pt x="16764" y="13716"/>
                </a:lnTo>
                <a:lnTo>
                  <a:pt x="15240" y="9144"/>
                </a:lnTo>
                <a:lnTo>
                  <a:pt x="7620" y="1524"/>
                </a:lnTo>
                <a:lnTo>
                  <a:pt x="6096" y="1524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06110" y="2742682"/>
            <a:ext cx="79502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810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Loader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</a:pPr>
            <a:r>
              <a:rPr dirty="0" sz="900" b="1">
                <a:solidFill>
                  <a:srgbClr val="FF0000"/>
                </a:solidFill>
                <a:latin typeface="Arial"/>
                <a:cs typeface="Arial"/>
              </a:rPr>
              <a:t>Linking</a:t>
            </a:r>
            <a:r>
              <a:rPr dirty="0" sz="9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0000"/>
                </a:solidFill>
                <a:latin typeface="Arial"/>
                <a:cs typeface="Arial"/>
              </a:rPr>
              <a:t>loader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L="37465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Linker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617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Program</a:t>
            </a:r>
            <a:r>
              <a:rPr dirty="0" sz="22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endParaRPr sz="2200">
              <a:latin typeface="Arial"/>
              <a:cs typeface="Arial"/>
            </a:endParaRPr>
          </a:p>
          <a:p>
            <a:pPr marL="440055" marR="338455" indent="-172085">
              <a:lnSpc>
                <a:spcPts val="1510"/>
              </a:lnSpc>
              <a:spcBef>
                <a:spcPts val="1870"/>
              </a:spcBef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program </a:t>
            </a:r>
            <a:r>
              <a:rPr dirty="0" sz="1400">
                <a:latin typeface="Arial"/>
                <a:cs typeface="Arial"/>
              </a:rPr>
              <a:t>is a logical entity that </a:t>
            </a:r>
            <a:r>
              <a:rPr dirty="0" sz="1400" spc="-5">
                <a:latin typeface="Arial"/>
                <a:cs typeface="Arial"/>
              </a:rPr>
              <a:t>combines all of  </a:t>
            </a:r>
            <a:r>
              <a:rPr dirty="0" sz="1400">
                <a:latin typeface="Arial"/>
                <a:cs typeface="Arial"/>
              </a:rPr>
              <a:t>the related control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sections.</a:t>
            </a:r>
            <a:endParaRPr sz="1400">
              <a:latin typeface="Arial"/>
              <a:cs typeface="Arial"/>
            </a:endParaRPr>
          </a:p>
          <a:p>
            <a:pPr marL="440055" marR="443230" indent="-172085">
              <a:lnSpc>
                <a:spcPts val="1510"/>
              </a:lnSpc>
              <a:spcBef>
                <a:spcPts val="34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sections could </a:t>
            </a:r>
            <a:r>
              <a:rPr dirty="0" sz="1400" spc="-5">
                <a:latin typeface="Arial"/>
                <a:cs typeface="Arial"/>
              </a:rPr>
              <a:t>be assembled </a:t>
            </a:r>
            <a:r>
              <a:rPr dirty="0" sz="1400">
                <a:latin typeface="Arial"/>
                <a:cs typeface="Arial"/>
              </a:rPr>
              <a:t>together,  </a:t>
            </a:r>
            <a:r>
              <a:rPr dirty="0" sz="1400" spc="-5">
                <a:latin typeface="Arial"/>
                <a:cs typeface="Arial"/>
              </a:rPr>
              <a:t>or </a:t>
            </a:r>
            <a:r>
              <a:rPr dirty="0" sz="1400">
                <a:latin typeface="Arial"/>
                <a:cs typeface="Arial"/>
              </a:rPr>
              <a:t>they could </a:t>
            </a:r>
            <a:r>
              <a:rPr dirty="0" sz="1400" spc="-5">
                <a:latin typeface="Arial"/>
                <a:cs typeface="Arial"/>
              </a:rPr>
              <a:t>be assembled independently of  one</a:t>
            </a:r>
            <a:r>
              <a:rPr dirty="0" sz="14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another.</a:t>
            </a:r>
            <a:endParaRPr sz="1400">
              <a:latin typeface="Arial"/>
              <a:cs typeface="Arial"/>
            </a:endParaRPr>
          </a:p>
          <a:p>
            <a:pPr marL="440055" marR="337820" indent="-172085">
              <a:lnSpc>
                <a:spcPts val="1510"/>
              </a:lnSpc>
              <a:spcBef>
                <a:spcPts val="34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sections are to </a:t>
            </a:r>
            <a:r>
              <a:rPr dirty="0" sz="1400" spc="-5">
                <a:latin typeface="Arial"/>
                <a:cs typeface="Arial"/>
              </a:rPr>
              <a:t>be </a:t>
            </a:r>
            <a:r>
              <a:rPr dirty="0" sz="1400">
                <a:latin typeface="Arial"/>
                <a:cs typeface="Arial"/>
              </a:rPr>
              <a:t>linked, relocated, </a:t>
            </a:r>
            <a:r>
              <a:rPr dirty="0" sz="1400" spc="-5">
                <a:latin typeface="Arial"/>
                <a:cs typeface="Arial"/>
              </a:rPr>
              <a:t>and  loaded by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loaders.</a:t>
            </a:r>
            <a:endParaRPr sz="1400">
              <a:latin typeface="Arial"/>
              <a:cs typeface="Arial"/>
            </a:endParaRPr>
          </a:p>
          <a:p>
            <a:pPr marL="440055" marR="346710" indent="-172085">
              <a:lnSpc>
                <a:spcPts val="1510"/>
              </a:lnSpc>
              <a:spcBef>
                <a:spcPts val="34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External </a:t>
            </a:r>
            <a:r>
              <a:rPr dirty="0" sz="1400">
                <a:latin typeface="Arial"/>
                <a:cs typeface="Arial"/>
              </a:rPr>
              <a:t>references </a:t>
            </a:r>
            <a:r>
              <a:rPr dirty="0" sz="1400" spc="-5">
                <a:latin typeface="Arial"/>
                <a:cs typeface="Arial"/>
              </a:rPr>
              <a:t>among </a:t>
            </a:r>
            <a:r>
              <a:rPr dirty="0" sz="1400">
                <a:latin typeface="Arial"/>
                <a:cs typeface="Arial"/>
              </a:rPr>
              <a:t>control sections can  </a:t>
            </a:r>
            <a:r>
              <a:rPr dirty="0" sz="1400" spc="-5">
                <a:latin typeface="Arial"/>
                <a:cs typeface="Arial"/>
              </a:rPr>
              <a:t>be </a:t>
            </a:r>
            <a:r>
              <a:rPr dirty="0" sz="1400">
                <a:latin typeface="Arial"/>
                <a:cs typeface="Arial"/>
              </a:rPr>
              <a:t>assigned addresses after these control  sections are </a:t>
            </a:r>
            <a:r>
              <a:rPr dirty="0" sz="1400" spc="-5">
                <a:latin typeface="Arial"/>
                <a:cs typeface="Arial"/>
              </a:rPr>
              <a:t>loaded </a:t>
            </a:r>
            <a:r>
              <a:rPr dirty="0" sz="1400">
                <a:latin typeface="Arial"/>
                <a:cs typeface="Arial"/>
              </a:rPr>
              <a:t>into </a:t>
            </a:r>
            <a:r>
              <a:rPr dirty="0" sz="1400" spc="-5">
                <a:latin typeface="Arial"/>
                <a:cs typeface="Arial"/>
              </a:rPr>
              <a:t>memory by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loaders.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55575" rIns="0" bIns="0" rtlCol="0" vert="horz">
            <a:spAutoFit/>
          </a:bodyPr>
          <a:lstStyle/>
          <a:p>
            <a:pPr marL="278765">
              <a:lnSpc>
                <a:spcPct val="100000"/>
              </a:lnSpc>
              <a:spcBef>
                <a:spcPts val="1225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References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in Instruction</a:t>
            </a:r>
            <a:r>
              <a:rPr dirty="0" sz="2000" spc="-5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Operands</a:t>
            </a:r>
            <a:endParaRPr sz="2000">
              <a:latin typeface="Arial"/>
              <a:cs typeface="Arial"/>
            </a:endParaRPr>
          </a:p>
          <a:p>
            <a:pPr marL="457200" marR="377825" indent="-172720">
              <a:lnSpc>
                <a:spcPts val="1300"/>
              </a:lnSpc>
              <a:spcBef>
                <a:spcPts val="1755"/>
              </a:spcBef>
              <a:buChar char="•"/>
              <a:tabLst>
                <a:tab pos="457834" algn="l"/>
              </a:tabLst>
            </a:pPr>
            <a:r>
              <a:rPr dirty="0" sz="1200" spc="-5">
                <a:latin typeface="Arial"/>
                <a:cs typeface="Arial"/>
              </a:rPr>
              <a:t>For </a:t>
            </a:r>
            <a:r>
              <a:rPr dirty="0" sz="1200">
                <a:latin typeface="Arial"/>
                <a:cs typeface="Arial"/>
              </a:rPr>
              <a:t>references that </a:t>
            </a:r>
            <a:r>
              <a:rPr dirty="0" sz="1200" spc="-5">
                <a:latin typeface="Arial"/>
                <a:cs typeface="Arial"/>
              </a:rPr>
              <a:t>are instruction operands, </a:t>
            </a:r>
            <a:r>
              <a:rPr dirty="0" sz="1200">
                <a:latin typeface="Arial"/>
                <a:cs typeface="Arial"/>
              </a:rPr>
              <a:t>the  </a:t>
            </a:r>
            <a:r>
              <a:rPr dirty="0" sz="1200" spc="-5">
                <a:latin typeface="Arial"/>
                <a:cs typeface="Arial"/>
              </a:rPr>
              <a:t>calculated values </a:t>
            </a:r>
            <a:r>
              <a:rPr dirty="0" sz="1200">
                <a:latin typeface="Arial"/>
                <a:cs typeface="Arial"/>
              </a:rPr>
              <a:t>after </a:t>
            </a:r>
            <a:r>
              <a:rPr dirty="0" sz="1200" spc="-5">
                <a:latin typeface="Arial"/>
                <a:cs typeface="Arial"/>
              </a:rPr>
              <a:t>loading </a:t>
            </a:r>
            <a:r>
              <a:rPr dirty="0" sz="1200">
                <a:latin typeface="Arial"/>
                <a:cs typeface="Arial"/>
              </a:rPr>
              <a:t>do not </a:t>
            </a:r>
            <a:r>
              <a:rPr dirty="0" sz="1200" spc="-10">
                <a:latin typeface="Arial"/>
                <a:cs typeface="Arial"/>
              </a:rPr>
              <a:t>always </a:t>
            </a:r>
            <a:r>
              <a:rPr dirty="0" sz="1200">
                <a:latin typeface="Arial"/>
                <a:cs typeface="Arial"/>
              </a:rPr>
              <a:t>appear to  be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equal.</a:t>
            </a:r>
            <a:endParaRPr sz="1200">
              <a:latin typeface="Arial"/>
              <a:cs typeface="Arial"/>
            </a:endParaRPr>
          </a:p>
          <a:p>
            <a:pPr marL="457200" marR="780415" indent="-172720">
              <a:lnSpc>
                <a:spcPts val="1300"/>
              </a:lnSpc>
              <a:spcBef>
                <a:spcPts val="275"/>
              </a:spcBef>
              <a:buChar char="•"/>
              <a:tabLst>
                <a:tab pos="457834" algn="l"/>
              </a:tabLst>
            </a:pPr>
            <a:r>
              <a:rPr dirty="0" sz="1200">
                <a:latin typeface="Arial"/>
                <a:cs typeface="Arial"/>
              </a:rPr>
              <a:t>This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because </a:t>
            </a:r>
            <a:r>
              <a:rPr dirty="0" sz="1200" spc="-5">
                <a:latin typeface="Arial"/>
                <a:cs typeface="Arial"/>
              </a:rPr>
              <a:t>there is </a:t>
            </a:r>
            <a:r>
              <a:rPr dirty="0" sz="1200">
                <a:latin typeface="Arial"/>
                <a:cs typeface="Arial"/>
              </a:rPr>
              <a:t>an </a:t>
            </a:r>
            <a:r>
              <a:rPr dirty="0" sz="1200" spc="-5">
                <a:latin typeface="Arial"/>
                <a:cs typeface="Arial"/>
              </a:rPr>
              <a:t>additional address  calculation </a:t>
            </a:r>
            <a:r>
              <a:rPr dirty="0" sz="1200">
                <a:latin typeface="Arial"/>
                <a:cs typeface="Arial"/>
              </a:rPr>
              <a:t>step </a:t>
            </a:r>
            <a:r>
              <a:rPr dirty="0" sz="1200" spc="-5">
                <a:latin typeface="Arial"/>
                <a:cs typeface="Arial"/>
              </a:rPr>
              <a:t>involved </a:t>
            </a:r>
            <a:r>
              <a:rPr dirty="0" sz="1200">
                <a:latin typeface="Arial"/>
                <a:cs typeface="Arial"/>
              </a:rPr>
              <a:t>for PC </a:t>
            </a:r>
            <a:r>
              <a:rPr dirty="0" sz="1200" spc="-5">
                <a:latin typeface="Arial"/>
                <a:cs typeface="Arial"/>
              </a:rPr>
              <a:t>(or </a:t>
            </a:r>
            <a:r>
              <a:rPr dirty="0" sz="1200">
                <a:latin typeface="Arial"/>
                <a:cs typeface="Arial"/>
              </a:rPr>
              <a:t>base) </a:t>
            </a:r>
            <a:r>
              <a:rPr dirty="0" sz="1200" spc="-5">
                <a:latin typeface="Arial"/>
                <a:cs typeface="Arial"/>
              </a:rPr>
              <a:t>relative  instructions.</a:t>
            </a:r>
            <a:endParaRPr sz="1200">
              <a:latin typeface="Arial"/>
              <a:cs typeface="Arial"/>
            </a:endParaRPr>
          </a:p>
          <a:p>
            <a:pPr marL="457200" marR="601980" indent="-172720">
              <a:lnSpc>
                <a:spcPts val="1300"/>
              </a:lnSpc>
              <a:spcBef>
                <a:spcPts val="275"/>
              </a:spcBef>
              <a:buChar char="•"/>
              <a:tabLst>
                <a:tab pos="457834" algn="l"/>
              </a:tabLst>
            </a:pPr>
            <a:r>
              <a:rPr dirty="0" sz="1200">
                <a:latin typeface="Arial"/>
                <a:cs typeface="Arial"/>
              </a:rPr>
              <a:t>In such cases, </a:t>
            </a:r>
            <a:r>
              <a:rPr dirty="0" sz="1200" spc="-5">
                <a:latin typeface="Arial"/>
                <a:cs typeface="Arial"/>
              </a:rPr>
              <a:t>it is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solidFill>
                  <a:srgbClr val="CC3200"/>
                </a:solidFill>
                <a:latin typeface="Arial"/>
                <a:cs typeface="Arial"/>
              </a:rPr>
              <a:t>target addresses </a:t>
            </a:r>
            <a:r>
              <a:rPr dirty="0" sz="1200">
                <a:latin typeface="Arial"/>
                <a:cs typeface="Arial"/>
              </a:rPr>
              <a:t>that </a:t>
            </a:r>
            <a:r>
              <a:rPr dirty="0" sz="1200" spc="-5">
                <a:latin typeface="Arial"/>
                <a:cs typeface="Arial"/>
              </a:rPr>
              <a:t>are </a:t>
            </a:r>
            <a:r>
              <a:rPr dirty="0" sz="1200">
                <a:latin typeface="Arial"/>
                <a:cs typeface="Arial"/>
              </a:rPr>
              <a:t>the  same.</a:t>
            </a:r>
            <a:endParaRPr sz="1200">
              <a:latin typeface="Arial"/>
              <a:cs typeface="Arial"/>
            </a:endParaRPr>
          </a:p>
          <a:p>
            <a:pPr marL="457200" marR="304165" indent="-172720">
              <a:lnSpc>
                <a:spcPts val="1300"/>
              </a:lnSpc>
              <a:spcBef>
                <a:spcPts val="280"/>
              </a:spcBef>
              <a:buChar char="•"/>
              <a:tabLst>
                <a:tab pos="457834" algn="l"/>
              </a:tabLst>
            </a:pPr>
            <a:r>
              <a:rPr dirty="0" sz="1200" spc="-5">
                <a:latin typeface="Arial"/>
                <a:cs typeface="Arial"/>
              </a:rPr>
              <a:t>For example, in control section </a:t>
            </a:r>
            <a:r>
              <a:rPr dirty="0" sz="1200">
                <a:latin typeface="Arial"/>
                <a:cs typeface="Arial"/>
              </a:rPr>
              <a:t>A, the reference </a:t>
            </a:r>
            <a:r>
              <a:rPr dirty="0" sz="1200" spc="-5">
                <a:latin typeface="Arial"/>
                <a:cs typeface="Arial"/>
              </a:rPr>
              <a:t>REF1 is  </a:t>
            </a:r>
            <a:r>
              <a:rPr dirty="0" sz="1200">
                <a:latin typeface="Arial"/>
                <a:cs typeface="Arial"/>
              </a:rPr>
              <a:t>a PC </a:t>
            </a:r>
            <a:r>
              <a:rPr dirty="0" sz="1200" spc="-5">
                <a:latin typeface="Arial"/>
                <a:cs typeface="Arial"/>
              </a:rPr>
              <a:t>relative instruction with displacement 01D. </a:t>
            </a:r>
            <a:r>
              <a:rPr dirty="0" sz="1200" spc="5">
                <a:latin typeface="Arial"/>
                <a:cs typeface="Arial"/>
              </a:rPr>
              <a:t>When  </a:t>
            </a:r>
            <a:r>
              <a:rPr dirty="0" sz="1200" spc="-5">
                <a:latin typeface="Arial"/>
                <a:cs typeface="Arial"/>
              </a:rPr>
              <a:t>this instruction is executed, </a:t>
            </a:r>
            <a:r>
              <a:rPr dirty="0" sz="1200">
                <a:latin typeface="Arial"/>
                <a:cs typeface="Arial"/>
              </a:rPr>
              <a:t>the PC </a:t>
            </a:r>
            <a:r>
              <a:rPr dirty="0" sz="1200" spc="-5">
                <a:latin typeface="Arial"/>
                <a:cs typeface="Arial"/>
              </a:rPr>
              <a:t>contains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value  </a:t>
            </a:r>
            <a:r>
              <a:rPr dirty="0" sz="1200">
                <a:latin typeface="Arial"/>
                <a:cs typeface="Arial"/>
              </a:rPr>
              <a:t>4023. Therefore the </a:t>
            </a:r>
            <a:r>
              <a:rPr dirty="0" sz="1200" spc="-5">
                <a:latin typeface="Arial"/>
                <a:cs typeface="Arial"/>
              </a:rPr>
              <a:t>resulting address is </a:t>
            </a:r>
            <a:r>
              <a:rPr dirty="0" sz="1200">
                <a:latin typeface="Arial"/>
                <a:cs typeface="Arial"/>
              </a:rPr>
              <a:t>4040. In </a:t>
            </a:r>
            <a:r>
              <a:rPr dirty="0" sz="1200" spc="-5">
                <a:latin typeface="Arial"/>
                <a:cs typeface="Arial"/>
              </a:rPr>
              <a:t>control  section </a:t>
            </a:r>
            <a:r>
              <a:rPr dirty="0" sz="1200">
                <a:latin typeface="Arial"/>
                <a:cs typeface="Arial"/>
              </a:rPr>
              <a:t>B, because </a:t>
            </a:r>
            <a:r>
              <a:rPr dirty="0" sz="1200" spc="-5">
                <a:latin typeface="Arial"/>
                <a:cs typeface="Arial"/>
              </a:rPr>
              <a:t>direct addressing is </a:t>
            </a:r>
            <a:r>
              <a:rPr dirty="0" sz="1200">
                <a:latin typeface="Arial"/>
                <a:cs typeface="Arial"/>
              </a:rPr>
              <a:t>used, 4040  </a:t>
            </a:r>
            <a:r>
              <a:rPr dirty="0" sz="1200" spc="-5">
                <a:latin typeface="Arial"/>
                <a:cs typeface="Arial"/>
              </a:rPr>
              <a:t>(4000 </a:t>
            </a:r>
            <a:r>
              <a:rPr dirty="0" sz="1200">
                <a:latin typeface="Arial"/>
                <a:cs typeface="Arial"/>
              </a:rPr>
              <a:t>+ 40) </a:t>
            </a:r>
            <a:r>
              <a:rPr dirty="0" sz="1200" spc="-5">
                <a:latin typeface="Arial"/>
                <a:cs typeface="Arial"/>
              </a:rPr>
              <a:t>is stored 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loaded program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REF1.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4480" y="7341103"/>
            <a:ext cx="4456176" cy="1795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08146" y="8172692"/>
            <a:ext cx="3632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Pass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6090" y="8172692"/>
            <a:ext cx="3632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Pass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9186" y="8172692"/>
            <a:ext cx="8280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Intermediate</a:t>
            </a:r>
            <a:r>
              <a:rPr dirty="0" sz="900" spc="-9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6649" y="8172692"/>
            <a:ext cx="8032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Object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2099" y="8172692"/>
            <a:ext cx="833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Source</a:t>
            </a:r>
            <a:r>
              <a:rPr dirty="0" sz="900" spc="-8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9018" y="8789912"/>
            <a:ext cx="468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S</a:t>
            </a:r>
            <a:r>
              <a:rPr dirty="0" sz="900" spc="-15">
                <a:latin typeface="Arial"/>
                <a:cs typeface="Arial"/>
              </a:rPr>
              <a:t>Y</a:t>
            </a:r>
            <a:r>
              <a:rPr dirty="0" sz="900" spc="-20">
                <a:latin typeface="Arial"/>
                <a:cs typeface="Arial"/>
              </a:rPr>
              <a:t>M</a:t>
            </a:r>
            <a:r>
              <a:rPr dirty="0" sz="900" spc="-85">
                <a:latin typeface="Arial"/>
                <a:cs typeface="Arial"/>
              </a:rPr>
              <a:t>T</a:t>
            </a:r>
            <a:r>
              <a:rPr dirty="0" sz="900" spc="-5">
                <a:latin typeface="Arial"/>
                <a:cs typeface="Arial"/>
              </a:rPr>
              <a:t>A</a:t>
            </a:r>
            <a:r>
              <a:rPr dirty="0" sz="90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1758" y="8835632"/>
            <a:ext cx="481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L</a:t>
            </a:r>
            <a:r>
              <a:rPr dirty="0" sz="900" spc="-5">
                <a:latin typeface="Arial"/>
                <a:cs typeface="Arial"/>
              </a:rPr>
              <a:t>OCC</a:t>
            </a:r>
            <a:r>
              <a:rPr dirty="0" sz="900" spc="-10">
                <a:latin typeface="Arial"/>
                <a:cs typeface="Arial"/>
              </a:rPr>
              <a:t>T</a:t>
            </a:r>
            <a:r>
              <a:rPr dirty="0" sz="90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6315" y="5955273"/>
            <a:ext cx="3862070" cy="16440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355" marR="5080" indent="14478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Recall: 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Implementation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of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An</a:t>
            </a:r>
            <a:r>
              <a:rPr dirty="0" sz="2000" spc="-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Assembler</a:t>
            </a:r>
            <a:endParaRPr sz="20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140"/>
              </a:spcBef>
              <a:buChar char="•"/>
              <a:tabLst>
                <a:tab pos="172720" algn="l"/>
              </a:tabLst>
            </a:pPr>
            <a:r>
              <a:rPr dirty="0" sz="1200" spc="-5">
                <a:latin typeface="Arial"/>
                <a:cs typeface="Arial"/>
              </a:rPr>
              <a:t>Operation Code </a:t>
            </a:r>
            <a:r>
              <a:rPr dirty="0" sz="1200">
                <a:latin typeface="Arial"/>
                <a:cs typeface="Arial"/>
              </a:rPr>
              <a:t>Table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(OPTAB)</a:t>
            </a:r>
            <a:endParaRPr sz="12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290"/>
              </a:spcBef>
              <a:buChar char="•"/>
              <a:tabLst>
                <a:tab pos="172720" algn="l"/>
              </a:tabLst>
            </a:pPr>
            <a:r>
              <a:rPr dirty="0" sz="1200" spc="-5">
                <a:latin typeface="Arial"/>
                <a:cs typeface="Arial"/>
              </a:rPr>
              <a:t>Symbol </a:t>
            </a:r>
            <a:r>
              <a:rPr dirty="0" sz="1200">
                <a:latin typeface="Arial"/>
                <a:cs typeface="Arial"/>
              </a:rPr>
              <a:t>Table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(SYMTAB)</a:t>
            </a:r>
            <a:endParaRPr sz="12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290"/>
              </a:spcBef>
              <a:buChar char="•"/>
              <a:tabLst>
                <a:tab pos="172720" algn="l"/>
              </a:tabLst>
            </a:pPr>
            <a:r>
              <a:rPr dirty="0" sz="1200" spc="-5">
                <a:latin typeface="Arial"/>
                <a:cs typeface="Arial"/>
              </a:rPr>
              <a:t>Location Counter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(LOCCTR)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 marL="238760">
              <a:lnSpc>
                <a:spcPct val="100000"/>
              </a:lnSpc>
            </a:pPr>
            <a:r>
              <a:rPr dirty="0" sz="900" spc="-20">
                <a:latin typeface="Arial"/>
                <a:cs typeface="Arial"/>
              </a:rPr>
              <a:t>OPTAB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98085" y="5862820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6315" y="1656070"/>
            <a:ext cx="401066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Implementation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of a Linking</a:t>
            </a:r>
            <a:r>
              <a:rPr dirty="0" sz="2000" spc="-7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Loader</a:t>
            </a:r>
            <a:endParaRPr sz="20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1065"/>
              </a:spcBef>
              <a:buChar char="•"/>
              <a:tabLst>
                <a:tab pos="172720" algn="l"/>
              </a:tabLst>
            </a:pPr>
            <a:r>
              <a:rPr dirty="0" sz="1200" spc="-5">
                <a:latin typeface="Arial"/>
                <a:cs typeface="Arial"/>
              </a:rPr>
              <a:t>Two-pass process (similar </a:t>
            </a:r>
            <a:r>
              <a:rPr dirty="0" sz="1200">
                <a:latin typeface="Arial"/>
                <a:cs typeface="Arial"/>
              </a:rPr>
              <a:t>to the</a:t>
            </a:r>
            <a:r>
              <a:rPr dirty="0" sz="1200" spc="-5">
                <a:latin typeface="Arial"/>
                <a:cs typeface="Arial"/>
              </a:rPr>
              <a:t> Assembler):</a:t>
            </a:r>
            <a:endParaRPr sz="12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spcBef>
                <a:spcPts val="250"/>
              </a:spcBef>
              <a:buChar char="–"/>
              <a:tabLst>
                <a:tab pos="372110" algn="l"/>
              </a:tabLst>
            </a:pPr>
            <a:r>
              <a:rPr dirty="0" sz="1000" spc="-5">
                <a:latin typeface="Arial"/>
                <a:cs typeface="Arial"/>
              </a:rPr>
              <a:t>Pass 1: assigns addresses to </a:t>
            </a:r>
            <a:r>
              <a:rPr dirty="0" sz="1000" spc="-10">
                <a:latin typeface="Arial"/>
                <a:cs typeface="Arial"/>
              </a:rPr>
              <a:t>all </a:t>
            </a:r>
            <a:r>
              <a:rPr dirty="0" sz="1000" spc="-5">
                <a:latin typeface="Arial"/>
                <a:cs typeface="Arial"/>
              </a:rPr>
              <a:t>external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symbols</a:t>
            </a:r>
            <a:endParaRPr sz="10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spcBef>
                <a:spcPts val="240"/>
              </a:spcBef>
              <a:buChar char="–"/>
              <a:tabLst>
                <a:tab pos="372110" algn="l"/>
              </a:tabLst>
            </a:pPr>
            <a:r>
              <a:rPr dirty="0" sz="1000" spc="-5">
                <a:latin typeface="Arial"/>
                <a:cs typeface="Arial"/>
              </a:rPr>
              <a:t>Pass 2: performs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actual </a:t>
            </a:r>
            <a:r>
              <a:rPr dirty="0" sz="1000" spc="-10">
                <a:latin typeface="Arial"/>
                <a:cs typeface="Arial"/>
              </a:rPr>
              <a:t>loading, relocation, and</a:t>
            </a:r>
            <a:r>
              <a:rPr dirty="0" sz="1000" spc="114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linking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9108" y="2967222"/>
            <a:ext cx="631190" cy="748665"/>
          </a:xfrm>
          <a:custGeom>
            <a:avLst/>
            <a:gdLst/>
            <a:ahLst/>
            <a:cxnLst/>
            <a:rect l="l" t="t" r="r" b="b"/>
            <a:pathLst>
              <a:path w="631189" h="748664">
                <a:moveTo>
                  <a:pt x="0" y="748284"/>
                </a:moveTo>
                <a:lnTo>
                  <a:pt x="630936" y="748284"/>
                </a:lnTo>
                <a:lnTo>
                  <a:pt x="630936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solidFill>
            <a:srgbClr val="BAE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66060" y="2965698"/>
            <a:ext cx="637540" cy="753110"/>
          </a:xfrm>
          <a:custGeom>
            <a:avLst/>
            <a:gdLst/>
            <a:ahLst/>
            <a:cxnLst/>
            <a:rect l="l" t="t" r="r" b="b"/>
            <a:pathLst>
              <a:path w="637539" h="753110">
                <a:moveTo>
                  <a:pt x="637032" y="0"/>
                </a:moveTo>
                <a:lnTo>
                  <a:pt x="0" y="0"/>
                </a:lnTo>
                <a:lnTo>
                  <a:pt x="0" y="752856"/>
                </a:lnTo>
                <a:lnTo>
                  <a:pt x="637032" y="752856"/>
                </a:lnTo>
                <a:lnTo>
                  <a:pt x="637032" y="749808"/>
                </a:lnTo>
                <a:lnTo>
                  <a:pt x="6096" y="749808"/>
                </a:lnTo>
                <a:lnTo>
                  <a:pt x="3048" y="748284"/>
                </a:lnTo>
                <a:lnTo>
                  <a:pt x="6096" y="748284"/>
                </a:lnTo>
                <a:lnTo>
                  <a:pt x="6096" y="4572"/>
                </a:lnTo>
                <a:lnTo>
                  <a:pt x="3048" y="4572"/>
                </a:lnTo>
                <a:lnTo>
                  <a:pt x="6096" y="1524"/>
                </a:lnTo>
                <a:lnTo>
                  <a:pt x="637032" y="1524"/>
                </a:lnTo>
                <a:lnTo>
                  <a:pt x="637032" y="0"/>
                </a:lnTo>
                <a:close/>
              </a:path>
              <a:path w="637539" h="753110">
                <a:moveTo>
                  <a:pt x="6096" y="748284"/>
                </a:moveTo>
                <a:lnTo>
                  <a:pt x="3048" y="748284"/>
                </a:lnTo>
                <a:lnTo>
                  <a:pt x="6096" y="749808"/>
                </a:lnTo>
                <a:lnTo>
                  <a:pt x="6096" y="748284"/>
                </a:lnTo>
                <a:close/>
              </a:path>
              <a:path w="637539" h="753110">
                <a:moveTo>
                  <a:pt x="630936" y="748284"/>
                </a:moveTo>
                <a:lnTo>
                  <a:pt x="6096" y="748284"/>
                </a:lnTo>
                <a:lnTo>
                  <a:pt x="6096" y="749808"/>
                </a:lnTo>
                <a:lnTo>
                  <a:pt x="630936" y="749808"/>
                </a:lnTo>
                <a:lnTo>
                  <a:pt x="630936" y="748284"/>
                </a:lnTo>
                <a:close/>
              </a:path>
              <a:path w="637539" h="753110">
                <a:moveTo>
                  <a:pt x="630936" y="1524"/>
                </a:moveTo>
                <a:lnTo>
                  <a:pt x="630936" y="749808"/>
                </a:lnTo>
                <a:lnTo>
                  <a:pt x="633984" y="748284"/>
                </a:lnTo>
                <a:lnTo>
                  <a:pt x="637032" y="748284"/>
                </a:lnTo>
                <a:lnTo>
                  <a:pt x="637032" y="4572"/>
                </a:lnTo>
                <a:lnTo>
                  <a:pt x="633984" y="4572"/>
                </a:lnTo>
                <a:lnTo>
                  <a:pt x="630936" y="1524"/>
                </a:lnTo>
                <a:close/>
              </a:path>
              <a:path w="637539" h="753110">
                <a:moveTo>
                  <a:pt x="637032" y="748284"/>
                </a:moveTo>
                <a:lnTo>
                  <a:pt x="633984" y="748284"/>
                </a:lnTo>
                <a:lnTo>
                  <a:pt x="630936" y="749808"/>
                </a:lnTo>
                <a:lnTo>
                  <a:pt x="637032" y="749808"/>
                </a:lnTo>
                <a:lnTo>
                  <a:pt x="637032" y="748284"/>
                </a:lnTo>
                <a:close/>
              </a:path>
              <a:path w="637539" h="753110">
                <a:moveTo>
                  <a:pt x="6096" y="1524"/>
                </a:moveTo>
                <a:lnTo>
                  <a:pt x="3048" y="4572"/>
                </a:lnTo>
                <a:lnTo>
                  <a:pt x="6096" y="4572"/>
                </a:lnTo>
                <a:lnTo>
                  <a:pt x="6096" y="1524"/>
                </a:lnTo>
                <a:close/>
              </a:path>
              <a:path w="637539" h="753110">
                <a:moveTo>
                  <a:pt x="630936" y="1524"/>
                </a:moveTo>
                <a:lnTo>
                  <a:pt x="6096" y="1524"/>
                </a:lnTo>
                <a:lnTo>
                  <a:pt x="6096" y="4572"/>
                </a:lnTo>
                <a:lnTo>
                  <a:pt x="630936" y="4572"/>
                </a:lnTo>
                <a:lnTo>
                  <a:pt x="630936" y="1524"/>
                </a:lnTo>
                <a:close/>
              </a:path>
              <a:path w="637539" h="753110">
                <a:moveTo>
                  <a:pt x="637032" y="1524"/>
                </a:moveTo>
                <a:lnTo>
                  <a:pt x="630936" y="1524"/>
                </a:lnTo>
                <a:lnTo>
                  <a:pt x="633984" y="4572"/>
                </a:lnTo>
                <a:lnTo>
                  <a:pt x="637032" y="4572"/>
                </a:lnTo>
                <a:lnTo>
                  <a:pt x="637032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09314" y="3256270"/>
            <a:ext cx="3632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Pass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7052" y="2967222"/>
            <a:ext cx="631190" cy="748665"/>
          </a:xfrm>
          <a:custGeom>
            <a:avLst/>
            <a:gdLst/>
            <a:ahLst/>
            <a:cxnLst/>
            <a:rect l="l" t="t" r="r" b="b"/>
            <a:pathLst>
              <a:path w="631189" h="748664">
                <a:moveTo>
                  <a:pt x="0" y="748284"/>
                </a:moveTo>
                <a:lnTo>
                  <a:pt x="630936" y="748284"/>
                </a:lnTo>
                <a:lnTo>
                  <a:pt x="630936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solidFill>
            <a:srgbClr val="BAE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04004" y="2965698"/>
            <a:ext cx="635635" cy="753110"/>
          </a:xfrm>
          <a:custGeom>
            <a:avLst/>
            <a:gdLst/>
            <a:ahLst/>
            <a:cxnLst/>
            <a:rect l="l" t="t" r="r" b="b"/>
            <a:pathLst>
              <a:path w="635635" h="753110">
                <a:moveTo>
                  <a:pt x="635508" y="0"/>
                </a:moveTo>
                <a:lnTo>
                  <a:pt x="0" y="0"/>
                </a:lnTo>
                <a:lnTo>
                  <a:pt x="0" y="752856"/>
                </a:lnTo>
                <a:lnTo>
                  <a:pt x="635508" y="752856"/>
                </a:lnTo>
                <a:lnTo>
                  <a:pt x="635508" y="749808"/>
                </a:lnTo>
                <a:lnTo>
                  <a:pt x="4572" y="749808"/>
                </a:lnTo>
                <a:lnTo>
                  <a:pt x="3048" y="748284"/>
                </a:lnTo>
                <a:lnTo>
                  <a:pt x="4572" y="748284"/>
                </a:lnTo>
                <a:lnTo>
                  <a:pt x="4572" y="4572"/>
                </a:lnTo>
                <a:lnTo>
                  <a:pt x="3048" y="4572"/>
                </a:lnTo>
                <a:lnTo>
                  <a:pt x="4572" y="1524"/>
                </a:lnTo>
                <a:lnTo>
                  <a:pt x="635508" y="1524"/>
                </a:lnTo>
                <a:lnTo>
                  <a:pt x="635508" y="0"/>
                </a:lnTo>
                <a:close/>
              </a:path>
              <a:path w="635635" h="753110">
                <a:moveTo>
                  <a:pt x="4572" y="748284"/>
                </a:moveTo>
                <a:lnTo>
                  <a:pt x="3048" y="748284"/>
                </a:lnTo>
                <a:lnTo>
                  <a:pt x="4572" y="749808"/>
                </a:lnTo>
                <a:lnTo>
                  <a:pt x="4572" y="748284"/>
                </a:lnTo>
                <a:close/>
              </a:path>
              <a:path w="635635" h="753110">
                <a:moveTo>
                  <a:pt x="630936" y="748284"/>
                </a:moveTo>
                <a:lnTo>
                  <a:pt x="4572" y="748284"/>
                </a:lnTo>
                <a:lnTo>
                  <a:pt x="4572" y="749808"/>
                </a:lnTo>
                <a:lnTo>
                  <a:pt x="630936" y="749808"/>
                </a:lnTo>
                <a:lnTo>
                  <a:pt x="630936" y="748284"/>
                </a:lnTo>
                <a:close/>
              </a:path>
              <a:path w="635635" h="753110">
                <a:moveTo>
                  <a:pt x="630936" y="1524"/>
                </a:moveTo>
                <a:lnTo>
                  <a:pt x="630936" y="749808"/>
                </a:lnTo>
                <a:lnTo>
                  <a:pt x="633984" y="748284"/>
                </a:lnTo>
                <a:lnTo>
                  <a:pt x="635508" y="748284"/>
                </a:lnTo>
                <a:lnTo>
                  <a:pt x="635508" y="4572"/>
                </a:lnTo>
                <a:lnTo>
                  <a:pt x="633984" y="4572"/>
                </a:lnTo>
                <a:lnTo>
                  <a:pt x="630936" y="1524"/>
                </a:lnTo>
                <a:close/>
              </a:path>
              <a:path w="635635" h="753110">
                <a:moveTo>
                  <a:pt x="635508" y="748284"/>
                </a:moveTo>
                <a:lnTo>
                  <a:pt x="633984" y="748284"/>
                </a:lnTo>
                <a:lnTo>
                  <a:pt x="630936" y="749808"/>
                </a:lnTo>
                <a:lnTo>
                  <a:pt x="635508" y="749808"/>
                </a:lnTo>
                <a:lnTo>
                  <a:pt x="635508" y="748284"/>
                </a:lnTo>
                <a:close/>
              </a:path>
              <a:path w="635635" h="753110">
                <a:moveTo>
                  <a:pt x="4572" y="1524"/>
                </a:moveTo>
                <a:lnTo>
                  <a:pt x="3048" y="4572"/>
                </a:lnTo>
                <a:lnTo>
                  <a:pt x="4572" y="4572"/>
                </a:lnTo>
                <a:lnTo>
                  <a:pt x="4572" y="1524"/>
                </a:lnTo>
                <a:close/>
              </a:path>
              <a:path w="635635" h="753110">
                <a:moveTo>
                  <a:pt x="630936" y="1524"/>
                </a:moveTo>
                <a:lnTo>
                  <a:pt x="4572" y="1524"/>
                </a:lnTo>
                <a:lnTo>
                  <a:pt x="4572" y="4572"/>
                </a:lnTo>
                <a:lnTo>
                  <a:pt x="630936" y="4572"/>
                </a:lnTo>
                <a:lnTo>
                  <a:pt x="630936" y="1524"/>
                </a:lnTo>
                <a:close/>
              </a:path>
              <a:path w="635635" h="753110">
                <a:moveTo>
                  <a:pt x="635508" y="1524"/>
                </a:moveTo>
                <a:lnTo>
                  <a:pt x="630936" y="1524"/>
                </a:lnTo>
                <a:lnTo>
                  <a:pt x="633984" y="4572"/>
                </a:lnTo>
                <a:lnTo>
                  <a:pt x="635508" y="4572"/>
                </a:lnTo>
                <a:lnTo>
                  <a:pt x="63550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45733" y="3256270"/>
            <a:ext cx="3632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Pass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3248" y="3147054"/>
            <a:ext cx="563880" cy="390525"/>
          </a:xfrm>
          <a:custGeom>
            <a:avLst/>
            <a:gdLst/>
            <a:ahLst/>
            <a:cxnLst/>
            <a:rect l="l" t="t" r="r" b="b"/>
            <a:pathLst>
              <a:path w="563879" h="390525">
                <a:moveTo>
                  <a:pt x="425196" y="0"/>
                </a:moveTo>
                <a:lnTo>
                  <a:pt x="138684" y="0"/>
                </a:lnTo>
                <a:lnTo>
                  <a:pt x="111252" y="3048"/>
                </a:lnTo>
                <a:lnTo>
                  <a:pt x="73152" y="16764"/>
                </a:lnTo>
                <a:lnTo>
                  <a:pt x="41148" y="41148"/>
                </a:lnTo>
                <a:lnTo>
                  <a:pt x="16764" y="73152"/>
                </a:lnTo>
                <a:lnTo>
                  <a:pt x="12192" y="85344"/>
                </a:lnTo>
                <a:lnTo>
                  <a:pt x="6096" y="97536"/>
                </a:lnTo>
                <a:lnTo>
                  <a:pt x="3048" y="111252"/>
                </a:lnTo>
                <a:lnTo>
                  <a:pt x="0" y="138684"/>
                </a:lnTo>
                <a:lnTo>
                  <a:pt x="0" y="251460"/>
                </a:lnTo>
                <a:lnTo>
                  <a:pt x="3048" y="278892"/>
                </a:lnTo>
                <a:lnTo>
                  <a:pt x="6096" y="292608"/>
                </a:lnTo>
                <a:lnTo>
                  <a:pt x="12192" y="304800"/>
                </a:lnTo>
                <a:lnTo>
                  <a:pt x="16764" y="316992"/>
                </a:lnTo>
                <a:lnTo>
                  <a:pt x="41148" y="348996"/>
                </a:lnTo>
                <a:lnTo>
                  <a:pt x="73152" y="373380"/>
                </a:lnTo>
                <a:lnTo>
                  <a:pt x="111252" y="387096"/>
                </a:lnTo>
                <a:lnTo>
                  <a:pt x="140208" y="390144"/>
                </a:lnTo>
                <a:lnTo>
                  <a:pt x="425196" y="390144"/>
                </a:lnTo>
                <a:lnTo>
                  <a:pt x="438912" y="388620"/>
                </a:lnTo>
                <a:lnTo>
                  <a:pt x="454152" y="387096"/>
                </a:lnTo>
                <a:lnTo>
                  <a:pt x="460248" y="385572"/>
                </a:lnTo>
                <a:lnTo>
                  <a:pt x="140208" y="385572"/>
                </a:lnTo>
                <a:lnTo>
                  <a:pt x="124968" y="384048"/>
                </a:lnTo>
                <a:lnTo>
                  <a:pt x="86868" y="374904"/>
                </a:lnTo>
                <a:lnTo>
                  <a:pt x="44196" y="345948"/>
                </a:lnTo>
                <a:lnTo>
                  <a:pt x="21336" y="315468"/>
                </a:lnTo>
                <a:lnTo>
                  <a:pt x="7620" y="277368"/>
                </a:lnTo>
                <a:lnTo>
                  <a:pt x="6096" y="265176"/>
                </a:lnTo>
                <a:lnTo>
                  <a:pt x="6096" y="124968"/>
                </a:lnTo>
                <a:lnTo>
                  <a:pt x="15240" y="86868"/>
                </a:lnTo>
                <a:lnTo>
                  <a:pt x="36576" y="53340"/>
                </a:lnTo>
                <a:lnTo>
                  <a:pt x="76200" y="21336"/>
                </a:lnTo>
                <a:lnTo>
                  <a:pt x="86868" y="15240"/>
                </a:lnTo>
                <a:lnTo>
                  <a:pt x="99060" y="10668"/>
                </a:lnTo>
                <a:lnTo>
                  <a:pt x="112776" y="7620"/>
                </a:lnTo>
                <a:lnTo>
                  <a:pt x="140208" y="4572"/>
                </a:lnTo>
                <a:lnTo>
                  <a:pt x="459486" y="4572"/>
                </a:lnTo>
                <a:lnTo>
                  <a:pt x="452628" y="3048"/>
                </a:lnTo>
                <a:lnTo>
                  <a:pt x="425196" y="0"/>
                </a:lnTo>
                <a:close/>
              </a:path>
              <a:path w="563879" h="390525">
                <a:moveTo>
                  <a:pt x="459486" y="4572"/>
                </a:moveTo>
                <a:lnTo>
                  <a:pt x="425196" y="4572"/>
                </a:lnTo>
                <a:lnTo>
                  <a:pt x="452628" y="7620"/>
                </a:lnTo>
                <a:lnTo>
                  <a:pt x="464820" y="10668"/>
                </a:lnTo>
                <a:lnTo>
                  <a:pt x="499872" y="27432"/>
                </a:lnTo>
                <a:lnTo>
                  <a:pt x="528828" y="53340"/>
                </a:lnTo>
                <a:lnTo>
                  <a:pt x="548640" y="86868"/>
                </a:lnTo>
                <a:lnTo>
                  <a:pt x="556260" y="112776"/>
                </a:lnTo>
                <a:lnTo>
                  <a:pt x="559308" y="124968"/>
                </a:lnTo>
                <a:lnTo>
                  <a:pt x="559308" y="265176"/>
                </a:lnTo>
                <a:lnTo>
                  <a:pt x="556260" y="278892"/>
                </a:lnTo>
                <a:lnTo>
                  <a:pt x="542544" y="315468"/>
                </a:lnTo>
                <a:lnTo>
                  <a:pt x="510540" y="355092"/>
                </a:lnTo>
                <a:lnTo>
                  <a:pt x="477012" y="374904"/>
                </a:lnTo>
                <a:lnTo>
                  <a:pt x="425196" y="385572"/>
                </a:lnTo>
                <a:lnTo>
                  <a:pt x="460248" y="385572"/>
                </a:lnTo>
                <a:lnTo>
                  <a:pt x="513588" y="358140"/>
                </a:lnTo>
                <a:lnTo>
                  <a:pt x="531876" y="339852"/>
                </a:lnTo>
                <a:lnTo>
                  <a:pt x="541020" y="329184"/>
                </a:lnTo>
                <a:lnTo>
                  <a:pt x="553212" y="304800"/>
                </a:lnTo>
                <a:lnTo>
                  <a:pt x="557784" y="292608"/>
                </a:lnTo>
                <a:lnTo>
                  <a:pt x="563880" y="265176"/>
                </a:lnTo>
                <a:lnTo>
                  <a:pt x="563880" y="124968"/>
                </a:lnTo>
                <a:lnTo>
                  <a:pt x="553212" y="85344"/>
                </a:lnTo>
                <a:lnTo>
                  <a:pt x="531876" y="50292"/>
                </a:lnTo>
                <a:lnTo>
                  <a:pt x="502920" y="24384"/>
                </a:lnTo>
                <a:lnTo>
                  <a:pt x="466344" y="6096"/>
                </a:lnTo>
                <a:lnTo>
                  <a:pt x="459486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487921" y="3257794"/>
            <a:ext cx="428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Arial"/>
                <a:cs typeface="Arial"/>
              </a:rPr>
              <a:t>m</a:t>
            </a:r>
            <a:r>
              <a:rPr dirty="0" sz="900">
                <a:latin typeface="Arial"/>
                <a:cs typeface="Arial"/>
              </a:rPr>
              <a:t>e</a:t>
            </a:r>
            <a:r>
              <a:rPr dirty="0" sz="900" spc="5">
                <a:latin typeface="Arial"/>
                <a:cs typeface="Arial"/>
              </a:rPr>
              <a:t>m</a:t>
            </a:r>
            <a:r>
              <a:rPr dirty="0" sz="900">
                <a:latin typeface="Arial"/>
                <a:cs typeface="Arial"/>
              </a:rPr>
              <a:t>ory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5628" y="3147054"/>
            <a:ext cx="998219" cy="390525"/>
          </a:xfrm>
          <a:custGeom>
            <a:avLst/>
            <a:gdLst/>
            <a:ahLst/>
            <a:cxnLst/>
            <a:rect l="l" t="t" r="r" b="b"/>
            <a:pathLst>
              <a:path w="998219" h="390525">
                <a:moveTo>
                  <a:pt x="859536" y="0"/>
                </a:moveTo>
                <a:lnTo>
                  <a:pt x="138684" y="0"/>
                </a:lnTo>
                <a:lnTo>
                  <a:pt x="111252" y="3048"/>
                </a:lnTo>
                <a:lnTo>
                  <a:pt x="73152" y="16764"/>
                </a:lnTo>
                <a:lnTo>
                  <a:pt x="32004" y="50292"/>
                </a:lnTo>
                <a:lnTo>
                  <a:pt x="10668" y="85344"/>
                </a:lnTo>
                <a:lnTo>
                  <a:pt x="0" y="138684"/>
                </a:lnTo>
                <a:lnTo>
                  <a:pt x="0" y="251460"/>
                </a:lnTo>
                <a:lnTo>
                  <a:pt x="6096" y="292608"/>
                </a:lnTo>
                <a:lnTo>
                  <a:pt x="24384" y="329184"/>
                </a:lnTo>
                <a:lnTo>
                  <a:pt x="50292" y="358140"/>
                </a:lnTo>
                <a:lnTo>
                  <a:pt x="85344" y="379476"/>
                </a:lnTo>
                <a:lnTo>
                  <a:pt x="138684" y="390144"/>
                </a:lnTo>
                <a:lnTo>
                  <a:pt x="859536" y="390144"/>
                </a:lnTo>
                <a:lnTo>
                  <a:pt x="886968" y="387096"/>
                </a:lnTo>
                <a:lnTo>
                  <a:pt x="893826" y="385572"/>
                </a:lnTo>
                <a:lnTo>
                  <a:pt x="138684" y="385572"/>
                </a:lnTo>
                <a:lnTo>
                  <a:pt x="124968" y="384048"/>
                </a:lnTo>
                <a:lnTo>
                  <a:pt x="86868" y="374904"/>
                </a:lnTo>
                <a:lnTo>
                  <a:pt x="53340" y="355092"/>
                </a:lnTo>
                <a:lnTo>
                  <a:pt x="27432" y="326136"/>
                </a:lnTo>
                <a:lnTo>
                  <a:pt x="10668" y="291084"/>
                </a:lnTo>
                <a:lnTo>
                  <a:pt x="4572" y="251460"/>
                </a:lnTo>
                <a:lnTo>
                  <a:pt x="4572" y="138684"/>
                </a:lnTo>
                <a:lnTo>
                  <a:pt x="10668" y="99060"/>
                </a:lnTo>
                <a:lnTo>
                  <a:pt x="27432" y="64008"/>
                </a:lnTo>
                <a:lnTo>
                  <a:pt x="53340" y="35052"/>
                </a:lnTo>
                <a:lnTo>
                  <a:pt x="86868" y="15240"/>
                </a:lnTo>
                <a:lnTo>
                  <a:pt x="124968" y="6096"/>
                </a:lnTo>
                <a:lnTo>
                  <a:pt x="138684" y="4572"/>
                </a:lnTo>
                <a:lnTo>
                  <a:pt x="893826" y="4572"/>
                </a:lnTo>
                <a:lnTo>
                  <a:pt x="886968" y="3048"/>
                </a:lnTo>
                <a:lnTo>
                  <a:pt x="859536" y="0"/>
                </a:lnTo>
                <a:close/>
              </a:path>
              <a:path w="998219" h="390525">
                <a:moveTo>
                  <a:pt x="893826" y="4572"/>
                </a:moveTo>
                <a:lnTo>
                  <a:pt x="859536" y="4572"/>
                </a:lnTo>
                <a:lnTo>
                  <a:pt x="886968" y="7620"/>
                </a:lnTo>
                <a:lnTo>
                  <a:pt x="899160" y="10668"/>
                </a:lnTo>
                <a:lnTo>
                  <a:pt x="934212" y="27432"/>
                </a:lnTo>
                <a:lnTo>
                  <a:pt x="963168" y="53340"/>
                </a:lnTo>
                <a:lnTo>
                  <a:pt x="982980" y="86868"/>
                </a:lnTo>
                <a:lnTo>
                  <a:pt x="992124" y="124968"/>
                </a:lnTo>
                <a:lnTo>
                  <a:pt x="993648" y="138684"/>
                </a:lnTo>
                <a:lnTo>
                  <a:pt x="993648" y="251460"/>
                </a:lnTo>
                <a:lnTo>
                  <a:pt x="987552" y="291084"/>
                </a:lnTo>
                <a:lnTo>
                  <a:pt x="970788" y="326136"/>
                </a:lnTo>
                <a:lnTo>
                  <a:pt x="944880" y="355092"/>
                </a:lnTo>
                <a:lnTo>
                  <a:pt x="911352" y="374904"/>
                </a:lnTo>
                <a:lnTo>
                  <a:pt x="873252" y="384048"/>
                </a:lnTo>
                <a:lnTo>
                  <a:pt x="859536" y="385572"/>
                </a:lnTo>
                <a:lnTo>
                  <a:pt x="893826" y="385572"/>
                </a:lnTo>
                <a:lnTo>
                  <a:pt x="937260" y="365760"/>
                </a:lnTo>
                <a:lnTo>
                  <a:pt x="966216" y="339852"/>
                </a:lnTo>
                <a:lnTo>
                  <a:pt x="987552" y="304800"/>
                </a:lnTo>
                <a:lnTo>
                  <a:pt x="998220" y="251460"/>
                </a:lnTo>
                <a:lnTo>
                  <a:pt x="998220" y="138684"/>
                </a:lnTo>
                <a:lnTo>
                  <a:pt x="992124" y="97536"/>
                </a:lnTo>
                <a:lnTo>
                  <a:pt x="973836" y="60960"/>
                </a:lnTo>
                <a:lnTo>
                  <a:pt x="947928" y="32004"/>
                </a:lnTo>
                <a:lnTo>
                  <a:pt x="912876" y="10668"/>
                </a:lnTo>
                <a:lnTo>
                  <a:pt x="900684" y="6096"/>
                </a:lnTo>
                <a:lnTo>
                  <a:pt x="893826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44395" y="3189214"/>
            <a:ext cx="913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4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Object programs  </a:t>
            </a:r>
            <a:r>
              <a:rPr dirty="0" sz="900" spc="-5">
                <a:latin typeface="Arial"/>
                <a:cs typeface="Arial"/>
              </a:rPr>
              <a:t>(Control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sections)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90544" y="3781038"/>
            <a:ext cx="855344" cy="436880"/>
          </a:xfrm>
          <a:custGeom>
            <a:avLst/>
            <a:gdLst/>
            <a:ahLst/>
            <a:cxnLst/>
            <a:rect l="l" t="t" r="r" b="b"/>
            <a:pathLst>
              <a:path w="855345" h="436879">
                <a:moveTo>
                  <a:pt x="854964" y="0"/>
                </a:moveTo>
                <a:lnTo>
                  <a:pt x="0" y="0"/>
                </a:lnTo>
                <a:lnTo>
                  <a:pt x="0" y="413004"/>
                </a:lnTo>
                <a:lnTo>
                  <a:pt x="61131" y="423106"/>
                </a:lnTo>
                <a:lnTo>
                  <a:pt x="116480" y="430269"/>
                </a:lnTo>
                <a:lnTo>
                  <a:pt x="166688" y="434755"/>
                </a:lnTo>
                <a:lnTo>
                  <a:pt x="212396" y="436827"/>
                </a:lnTo>
                <a:lnTo>
                  <a:pt x="254246" y="436745"/>
                </a:lnTo>
                <a:lnTo>
                  <a:pt x="292877" y="434771"/>
                </a:lnTo>
                <a:lnTo>
                  <a:pt x="363053" y="426195"/>
                </a:lnTo>
                <a:lnTo>
                  <a:pt x="428053" y="413194"/>
                </a:lnTo>
                <a:lnTo>
                  <a:pt x="527071" y="389975"/>
                </a:lnTo>
                <a:lnTo>
                  <a:pt x="563046" y="382290"/>
                </a:lnTo>
                <a:lnTo>
                  <a:pt x="601575" y="375070"/>
                </a:lnTo>
                <a:lnTo>
                  <a:pt x="643298" y="368576"/>
                </a:lnTo>
                <a:lnTo>
                  <a:pt x="688858" y="363069"/>
                </a:lnTo>
                <a:lnTo>
                  <a:pt x="738894" y="358812"/>
                </a:lnTo>
                <a:lnTo>
                  <a:pt x="794049" y="356065"/>
                </a:lnTo>
                <a:lnTo>
                  <a:pt x="854964" y="355092"/>
                </a:lnTo>
                <a:lnTo>
                  <a:pt x="854964" y="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87496" y="3777990"/>
            <a:ext cx="861060" cy="441959"/>
          </a:xfrm>
          <a:custGeom>
            <a:avLst/>
            <a:gdLst/>
            <a:ahLst/>
            <a:cxnLst/>
            <a:rect l="l" t="t" r="r" b="b"/>
            <a:pathLst>
              <a:path w="861060" h="441960">
                <a:moveTo>
                  <a:pt x="861060" y="0"/>
                </a:moveTo>
                <a:lnTo>
                  <a:pt x="0" y="0"/>
                </a:lnTo>
                <a:lnTo>
                  <a:pt x="0" y="417576"/>
                </a:lnTo>
                <a:lnTo>
                  <a:pt x="21336" y="422148"/>
                </a:lnTo>
                <a:lnTo>
                  <a:pt x="41148" y="425196"/>
                </a:lnTo>
                <a:lnTo>
                  <a:pt x="77724" y="431292"/>
                </a:lnTo>
                <a:lnTo>
                  <a:pt x="111252" y="434340"/>
                </a:lnTo>
                <a:lnTo>
                  <a:pt x="144780" y="438912"/>
                </a:lnTo>
                <a:lnTo>
                  <a:pt x="204216" y="441960"/>
                </a:lnTo>
                <a:lnTo>
                  <a:pt x="256032" y="441960"/>
                </a:lnTo>
                <a:lnTo>
                  <a:pt x="327660" y="437388"/>
                </a:lnTo>
                <a:lnTo>
                  <a:pt x="204216" y="437388"/>
                </a:lnTo>
                <a:lnTo>
                  <a:pt x="175260" y="435864"/>
                </a:lnTo>
                <a:lnTo>
                  <a:pt x="112776" y="429768"/>
                </a:lnTo>
                <a:lnTo>
                  <a:pt x="77724" y="426720"/>
                </a:lnTo>
                <a:lnTo>
                  <a:pt x="22860" y="417576"/>
                </a:lnTo>
                <a:lnTo>
                  <a:pt x="12954" y="416052"/>
                </a:lnTo>
                <a:lnTo>
                  <a:pt x="4572" y="416052"/>
                </a:lnTo>
                <a:lnTo>
                  <a:pt x="3048" y="414528"/>
                </a:lnTo>
                <a:lnTo>
                  <a:pt x="4572" y="414528"/>
                </a:lnTo>
                <a:lnTo>
                  <a:pt x="4572" y="4572"/>
                </a:lnTo>
                <a:lnTo>
                  <a:pt x="3048" y="4572"/>
                </a:lnTo>
                <a:lnTo>
                  <a:pt x="4572" y="3048"/>
                </a:lnTo>
                <a:lnTo>
                  <a:pt x="861060" y="3048"/>
                </a:lnTo>
                <a:lnTo>
                  <a:pt x="861060" y="0"/>
                </a:lnTo>
                <a:close/>
              </a:path>
              <a:path w="861060" h="441960">
                <a:moveTo>
                  <a:pt x="856488" y="355092"/>
                </a:moveTo>
                <a:lnTo>
                  <a:pt x="839724" y="355092"/>
                </a:lnTo>
                <a:lnTo>
                  <a:pt x="819912" y="356616"/>
                </a:lnTo>
                <a:lnTo>
                  <a:pt x="783336" y="356616"/>
                </a:lnTo>
                <a:lnTo>
                  <a:pt x="748284" y="358140"/>
                </a:lnTo>
                <a:lnTo>
                  <a:pt x="656844" y="367284"/>
                </a:lnTo>
                <a:lnTo>
                  <a:pt x="629412" y="371856"/>
                </a:lnTo>
                <a:lnTo>
                  <a:pt x="603504" y="374904"/>
                </a:lnTo>
                <a:lnTo>
                  <a:pt x="579120" y="379476"/>
                </a:lnTo>
                <a:lnTo>
                  <a:pt x="556260" y="384048"/>
                </a:lnTo>
                <a:lnTo>
                  <a:pt x="533400" y="390144"/>
                </a:lnTo>
                <a:lnTo>
                  <a:pt x="490728" y="399288"/>
                </a:lnTo>
                <a:lnTo>
                  <a:pt x="390144" y="422148"/>
                </a:lnTo>
                <a:lnTo>
                  <a:pt x="368808" y="426720"/>
                </a:lnTo>
                <a:lnTo>
                  <a:pt x="326136" y="432816"/>
                </a:lnTo>
                <a:lnTo>
                  <a:pt x="256032" y="437388"/>
                </a:lnTo>
                <a:lnTo>
                  <a:pt x="327660" y="437388"/>
                </a:lnTo>
                <a:lnTo>
                  <a:pt x="370332" y="431292"/>
                </a:lnTo>
                <a:lnTo>
                  <a:pt x="390144" y="426720"/>
                </a:lnTo>
                <a:lnTo>
                  <a:pt x="431292" y="419100"/>
                </a:lnTo>
                <a:lnTo>
                  <a:pt x="470916" y="408432"/>
                </a:lnTo>
                <a:lnTo>
                  <a:pt x="534924" y="394716"/>
                </a:lnTo>
                <a:lnTo>
                  <a:pt x="557784" y="390144"/>
                </a:lnTo>
                <a:lnTo>
                  <a:pt x="580644" y="384048"/>
                </a:lnTo>
                <a:lnTo>
                  <a:pt x="605028" y="381000"/>
                </a:lnTo>
                <a:lnTo>
                  <a:pt x="658368" y="371856"/>
                </a:lnTo>
                <a:lnTo>
                  <a:pt x="685800" y="368808"/>
                </a:lnTo>
                <a:lnTo>
                  <a:pt x="716280" y="365760"/>
                </a:lnTo>
                <a:lnTo>
                  <a:pt x="749808" y="364236"/>
                </a:lnTo>
                <a:lnTo>
                  <a:pt x="783336" y="361188"/>
                </a:lnTo>
                <a:lnTo>
                  <a:pt x="839724" y="361188"/>
                </a:lnTo>
                <a:lnTo>
                  <a:pt x="861060" y="359664"/>
                </a:lnTo>
                <a:lnTo>
                  <a:pt x="861060" y="358140"/>
                </a:lnTo>
                <a:lnTo>
                  <a:pt x="856488" y="358140"/>
                </a:lnTo>
                <a:lnTo>
                  <a:pt x="856488" y="355092"/>
                </a:lnTo>
                <a:close/>
              </a:path>
              <a:path w="861060" h="441960">
                <a:moveTo>
                  <a:pt x="3048" y="414528"/>
                </a:moveTo>
                <a:lnTo>
                  <a:pt x="4572" y="416052"/>
                </a:lnTo>
                <a:lnTo>
                  <a:pt x="4572" y="414762"/>
                </a:lnTo>
                <a:lnTo>
                  <a:pt x="3048" y="414528"/>
                </a:lnTo>
                <a:close/>
              </a:path>
              <a:path w="861060" h="441960">
                <a:moveTo>
                  <a:pt x="4572" y="414762"/>
                </a:moveTo>
                <a:lnTo>
                  <a:pt x="4572" y="416052"/>
                </a:lnTo>
                <a:lnTo>
                  <a:pt x="12954" y="416052"/>
                </a:lnTo>
                <a:lnTo>
                  <a:pt x="4572" y="414762"/>
                </a:lnTo>
                <a:close/>
              </a:path>
              <a:path w="861060" h="441960">
                <a:moveTo>
                  <a:pt x="4572" y="414528"/>
                </a:moveTo>
                <a:lnTo>
                  <a:pt x="3048" y="414528"/>
                </a:lnTo>
                <a:lnTo>
                  <a:pt x="4572" y="414762"/>
                </a:lnTo>
                <a:lnTo>
                  <a:pt x="4572" y="414528"/>
                </a:lnTo>
                <a:close/>
              </a:path>
              <a:path w="861060" h="441960">
                <a:moveTo>
                  <a:pt x="856488" y="3048"/>
                </a:moveTo>
                <a:lnTo>
                  <a:pt x="856488" y="358140"/>
                </a:lnTo>
                <a:lnTo>
                  <a:pt x="859536" y="355092"/>
                </a:lnTo>
                <a:lnTo>
                  <a:pt x="861060" y="355092"/>
                </a:lnTo>
                <a:lnTo>
                  <a:pt x="861060" y="4572"/>
                </a:lnTo>
                <a:lnTo>
                  <a:pt x="859536" y="4572"/>
                </a:lnTo>
                <a:lnTo>
                  <a:pt x="856488" y="3048"/>
                </a:lnTo>
                <a:close/>
              </a:path>
              <a:path w="861060" h="441960">
                <a:moveTo>
                  <a:pt x="861060" y="355092"/>
                </a:moveTo>
                <a:lnTo>
                  <a:pt x="859536" y="355092"/>
                </a:lnTo>
                <a:lnTo>
                  <a:pt x="856488" y="358140"/>
                </a:lnTo>
                <a:lnTo>
                  <a:pt x="861060" y="358140"/>
                </a:lnTo>
                <a:lnTo>
                  <a:pt x="861060" y="355092"/>
                </a:lnTo>
                <a:close/>
              </a:path>
              <a:path w="861060" h="441960">
                <a:moveTo>
                  <a:pt x="4572" y="3048"/>
                </a:moveTo>
                <a:lnTo>
                  <a:pt x="3048" y="4572"/>
                </a:lnTo>
                <a:lnTo>
                  <a:pt x="4572" y="4572"/>
                </a:lnTo>
                <a:lnTo>
                  <a:pt x="4572" y="3048"/>
                </a:lnTo>
                <a:close/>
              </a:path>
              <a:path w="861060" h="441960">
                <a:moveTo>
                  <a:pt x="856488" y="3048"/>
                </a:moveTo>
                <a:lnTo>
                  <a:pt x="4572" y="3048"/>
                </a:lnTo>
                <a:lnTo>
                  <a:pt x="4572" y="4572"/>
                </a:lnTo>
                <a:lnTo>
                  <a:pt x="856488" y="4572"/>
                </a:lnTo>
                <a:lnTo>
                  <a:pt x="856488" y="3048"/>
                </a:lnTo>
                <a:close/>
              </a:path>
              <a:path w="861060" h="441960">
                <a:moveTo>
                  <a:pt x="861060" y="3048"/>
                </a:moveTo>
                <a:lnTo>
                  <a:pt x="856488" y="3048"/>
                </a:lnTo>
                <a:lnTo>
                  <a:pt x="859536" y="4572"/>
                </a:lnTo>
                <a:lnTo>
                  <a:pt x="861060" y="4572"/>
                </a:lnTo>
                <a:lnTo>
                  <a:pt x="861060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834382" y="3873489"/>
            <a:ext cx="3771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ES</a:t>
            </a:r>
            <a:r>
              <a:rPr dirty="0" sz="900" spc="-85">
                <a:latin typeface="Arial"/>
                <a:cs typeface="Arial"/>
              </a:rPr>
              <a:t>T</a:t>
            </a:r>
            <a:r>
              <a:rPr dirty="0" sz="900" spc="-5">
                <a:latin typeface="Arial"/>
                <a:cs typeface="Arial"/>
              </a:rPr>
              <a:t>A</a:t>
            </a:r>
            <a:r>
              <a:rPr dirty="0" sz="90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3972" y="3852666"/>
            <a:ext cx="524510" cy="304800"/>
          </a:xfrm>
          <a:custGeom>
            <a:avLst/>
            <a:gdLst/>
            <a:ahLst/>
            <a:cxnLst/>
            <a:rect l="l" t="t" r="r" b="b"/>
            <a:pathLst>
              <a:path w="524510" h="304800">
                <a:moveTo>
                  <a:pt x="0" y="304800"/>
                </a:moveTo>
                <a:lnTo>
                  <a:pt x="524256" y="304800"/>
                </a:lnTo>
                <a:lnTo>
                  <a:pt x="524256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CCFF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2448" y="3849618"/>
            <a:ext cx="527685" cy="309880"/>
          </a:xfrm>
          <a:custGeom>
            <a:avLst/>
            <a:gdLst/>
            <a:ahLst/>
            <a:cxnLst/>
            <a:rect l="l" t="t" r="r" b="b"/>
            <a:pathLst>
              <a:path w="527685" h="309879">
                <a:moveTo>
                  <a:pt x="527304" y="0"/>
                </a:moveTo>
                <a:lnTo>
                  <a:pt x="0" y="0"/>
                </a:lnTo>
                <a:lnTo>
                  <a:pt x="0" y="309372"/>
                </a:lnTo>
                <a:lnTo>
                  <a:pt x="527304" y="309372"/>
                </a:lnTo>
                <a:lnTo>
                  <a:pt x="527304" y="307848"/>
                </a:lnTo>
                <a:lnTo>
                  <a:pt x="4572" y="307848"/>
                </a:lnTo>
                <a:lnTo>
                  <a:pt x="1524" y="304800"/>
                </a:lnTo>
                <a:lnTo>
                  <a:pt x="4572" y="304800"/>
                </a:lnTo>
                <a:lnTo>
                  <a:pt x="4572" y="4572"/>
                </a:lnTo>
                <a:lnTo>
                  <a:pt x="1524" y="4572"/>
                </a:lnTo>
                <a:lnTo>
                  <a:pt x="4572" y="3048"/>
                </a:lnTo>
                <a:lnTo>
                  <a:pt x="527304" y="3048"/>
                </a:lnTo>
                <a:lnTo>
                  <a:pt x="527304" y="0"/>
                </a:lnTo>
                <a:close/>
              </a:path>
              <a:path w="527685" h="309879">
                <a:moveTo>
                  <a:pt x="4572" y="304800"/>
                </a:moveTo>
                <a:lnTo>
                  <a:pt x="1524" y="304800"/>
                </a:lnTo>
                <a:lnTo>
                  <a:pt x="4572" y="307848"/>
                </a:lnTo>
                <a:lnTo>
                  <a:pt x="4572" y="304800"/>
                </a:lnTo>
                <a:close/>
              </a:path>
              <a:path w="527685" h="309879">
                <a:moveTo>
                  <a:pt x="522732" y="304800"/>
                </a:moveTo>
                <a:lnTo>
                  <a:pt x="4572" y="304800"/>
                </a:lnTo>
                <a:lnTo>
                  <a:pt x="4572" y="307848"/>
                </a:lnTo>
                <a:lnTo>
                  <a:pt x="522732" y="307848"/>
                </a:lnTo>
                <a:lnTo>
                  <a:pt x="522732" y="304800"/>
                </a:lnTo>
                <a:close/>
              </a:path>
              <a:path w="527685" h="309879">
                <a:moveTo>
                  <a:pt x="522732" y="3048"/>
                </a:moveTo>
                <a:lnTo>
                  <a:pt x="522732" y="307848"/>
                </a:lnTo>
                <a:lnTo>
                  <a:pt x="525780" y="304800"/>
                </a:lnTo>
                <a:lnTo>
                  <a:pt x="527304" y="304800"/>
                </a:lnTo>
                <a:lnTo>
                  <a:pt x="527304" y="4572"/>
                </a:lnTo>
                <a:lnTo>
                  <a:pt x="525780" y="4572"/>
                </a:lnTo>
                <a:lnTo>
                  <a:pt x="522732" y="3048"/>
                </a:lnTo>
                <a:close/>
              </a:path>
              <a:path w="527685" h="309879">
                <a:moveTo>
                  <a:pt x="527304" y="304800"/>
                </a:moveTo>
                <a:lnTo>
                  <a:pt x="525780" y="304800"/>
                </a:lnTo>
                <a:lnTo>
                  <a:pt x="522732" y="307848"/>
                </a:lnTo>
                <a:lnTo>
                  <a:pt x="527304" y="307848"/>
                </a:lnTo>
                <a:lnTo>
                  <a:pt x="527304" y="304800"/>
                </a:lnTo>
                <a:close/>
              </a:path>
              <a:path w="527685" h="309879">
                <a:moveTo>
                  <a:pt x="4572" y="3048"/>
                </a:moveTo>
                <a:lnTo>
                  <a:pt x="1524" y="4572"/>
                </a:lnTo>
                <a:lnTo>
                  <a:pt x="4572" y="4572"/>
                </a:lnTo>
                <a:lnTo>
                  <a:pt x="4572" y="3048"/>
                </a:lnTo>
                <a:close/>
              </a:path>
              <a:path w="527685" h="309879">
                <a:moveTo>
                  <a:pt x="522732" y="3048"/>
                </a:moveTo>
                <a:lnTo>
                  <a:pt x="4572" y="3048"/>
                </a:lnTo>
                <a:lnTo>
                  <a:pt x="4572" y="4572"/>
                </a:lnTo>
                <a:lnTo>
                  <a:pt x="522732" y="4572"/>
                </a:lnTo>
                <a:lnTo>
                  <a:pt x="522732" y="3048"/>
                </a:lnTo>
                <a:close/>
              </a:path>
              <a:path w="527685" h="309879">
                <a:moveTo>
                  <a:pt x="527304" y="3048"/>
                </a:moveTo>
                <a:lnTo>
                  <a:pt x="522732" y="3048"/>
                </a:lnTo>
                <a:lnTo>
                  <a:pt x="525780" y="4572"/>
                </a:lnTo>
                <a:lnTo>
                  <a:pt x="527304" y="4572"/>
                </a:lnTo>
                <a:lnTo>
                  <a:pt x="527304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823972" y="3919209"/>
            <a:ext cx="524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CSADDR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90800" y="3322314"/>
            <a:ext cx="178435" cy="38100"/>
          </a:xfrm>
          <a:custGeom>
            <a:avLst/>
            <a:gdLst/>
            <a:ahLst/>
            <a:cxnLst/>
            <a:rect l="l" t="t" r="r" b="b"/>
            <a:pathLst>
              <a:path w="178435" h="38100">
                <a:moveTo>
                  <a:pt x="172446" y="16764"/>
                </a:moveTo>
                <a:lnTo>
                  <a:pt x="146304" y="16764"/>
                </a:lnTo>
                <a:lnTo>
                  <a:pt x="146304" y="21336"/>
                </a:lnTo>
                <a:lnTo>
                  <a:pt x="140208" y="21399"/>
                </a:lnTo>
                <a:lnTo>
                  <a:pt x="140208" y="38100"/>
                </a:lnTo>
                <a:lnTo>
                  <a:pt x="178308" y="19812"/>
                </a:lnTo>
                <a:lnTo>
                  <a:pt x="172446" y="16764"/>
                </a:lnTo>
                <a:close/>
              </a:path>
              <a:path w="178435" h="38100">
                <a:moveTo>
                  <a:pt x="140208" y="16827"/>
                </a:moveTo>
                <a:lnTo>
                  <a:pt x="0" y="18288"/>
                </a:lnTo>
                <a:lnTo>
                  <a:pt x="0" y="22860"/>
                </a:lnTo>
                <a:lnTo>
                  <a:pt x="140208" y="21399"/>
                </a:lnTo>
                <a:lnTo>
                  <a:pt x="140208" y="16827"/>
                </a:lnTo>
                <a:close/>
              </a:path>
              <a:path w="178435" h="38100">
                <a:moveTo>
                  <a:pt x="146304" y="16764"/>
                </a:moveTo>
                <a:lnTo>
                  <a:pt x="140208" y="16827"/>
                </a:lnTo>
                <a:lnTo>
                  <a:pt x="140208" y="21399"/>
                </a:lnTo>
                <a:lnTo>
                  <a:pt x="146304" y="21336"/>
                </a:lnTo>
                <a:lnTo>
                  <a:pt x="146304" y="16764"/>
                </a:lnTo>
                <a:close/>
              </a:path>
              <a:path w="178435" h="38100">
                <a:moveTo>
                  <a:pt x="140208" y="0"/>
                </a:moveTo>
                <a:lnTo>
                  <a:pt x="140208" y="16827"/>
                </a:lnTo>
                <a:lnTo>
                  <a:pt x="146304" y="16764"/>
                </a:lnTo>
                <a:lnTo>
                  <a:pt x="172446" y="16764"/>
                </a:lnTo>
                <a:lnTo>
                  <a:pt x="140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37988" y="3323838"/>
            <a:ext cx="178435" cy="38100"/>
          </a:xfrm>
          <a:custGeom>
            <a:avLst/>
            <a:gdLst/>
            <a:ahLst/>
            <a:cxnLst/>
            <a:rect l="l" t="t" r="r" b="b"/>
            <a:pathLst>
              <a:path w="178435" h="38100">
                <a:moveTo>
                  <a:pt x="140208" y="21272"/>
                </a:moveTo>
                <a:lnTo>
                  <a:pt x="140208" y="38100"/>
                </a:lnTo>
                <a:lnTo>
                  <a:pt x="172446" y="21336"/>
                </a:lnTo>
                <a:lnTo>
                  <a:pt x="146304" y="21336"/>
                </a:lnTo>
                <a:lnTo>
                  <a:pt x="140208" y="21272"/>
                </a:lnTo>
                <a:close/>
              </a:path>
              <a:path w="178435" h="38100">
                <a:moveTo>
                  <a:pt x="140208" y="16700"/>
                </a:moveTo>
                <a:lnTo>
                  <a:pt x="140208" y="21272"/>
                </a:lnTo>
                <a:lnTo>
                  <a:pt x="146304" y="21336"/>
                </a:lnTo>
                <a:lnTo>
                  <a:pt x="146304" y="16764"/>
                </a:lnTo>
                <a:lnTo>
                  <a:pt x="140208" y="16700"/>
                </a:lnTo>
                <a:close/>
              </a:path>
              <a:path w="178435" h="38100">
                <a:moveTo>
                  <a:pt x="140208" y="0"/>
                </a:moveTo>
                <a:lnTo>
                  <a:pt x="140208" y="16700"/>
                </a:lnTo>
                <a:lnTo>
                  <a:pt x="146304" y="16764"/>
                </a:lnTo>
                <a:lnTo>
                  <a:pt x="146304" y="21336"/>
                </a:lnTo>
                <a:lnTo>
                  <a:pt x="172446" y="21336"/>
                </a:lnTo>
                <a:lnTo>
                  <a:pt x="178308" y="18288"/>
                </a:lnTo>
                <a:lnTo>
                  <a:pt x="140208" y="0"/>
                </a:lnTo>
                <a:close/>
              </a:path>
              <a:path w="178435" h="38100">
                <a:moveTo>
                  <a:pt x="0" y="15240"/>
                </a:moveTo>
                <a:lnTo>
                  <a:pt x="0" y="19812"/>
                </a:lnTo>
                <a:lnTo>
                  <a:pt x="140208" y="21272"/>
                </a:lnTo>
                <a:lnTo>
                  <a:pt x="140208" y="1670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48228" y="3983730"/>
            <a:ext cx="242570" cy="38100"/>
          </a:xfrm>
          <a:custGeom>
            <a:avLst/>
            <a:gdLst/>
            <a:ahLst/>
            <a:cxnLst/>
            <a:rect l="l" t="t" r="r" b="b"/>
            <a:pathLst>
              <a:path w="242570" h="38100">
                <a:moveTo>
                  <a:pt x="239014" y="16764"/>
                </a:moveTo>
                <a:lnTo>
                  <a:pt x="210312" y="16764"/>
                </a:lnTo>
                <a:lnTo>
                  <a:pt x="210312" y="21336"/>
                </a:lnTo>
                <a:lnTo>
                  <a:pt x="203547" y="21385"/>
                </a:lnTo>
                <a:lnTo>
                  <a:pt x="204216" y="38100"/>
                </a:lnTo>
                <a:lnTo>
                  <a:pt x="242316" y="18288"/>
                </a:lnTo>
                <a:lnTo>
                  <a:pt x="239014" y="16764"/>
                </a:lnTo>
                <a:close/>
              </a:path>
              <a:path w="242570" h="38100">
                <a:moveTo>
                  <a:pt x="203364" y="16814"/>
                </a:moveTo>
                <a:lnTo>
                  <a:pt x="0" y="18288"/>
                </a:lnTo>
                <a:lnTo>
                  <a:pt x="0" y="22860"/>
                </a:lnTo>
                <a:lnTo>
                  <a:pt x="203547" y="21385"/>
                </a:lnTo>
                <a:lnTo>
                  <a:pt x="203364" y="16814"/>
                </a:lnTo>
                <a:close/>
              </a:path>
              <a:path w="242570" h="38100">
                <a:moveTo>
                  <a:pt x="210312" y="16764"/>
                </a:moveTo>
                <a:lnTo>
                  <a:pt x="203364" y="16814"/>
                </a:lnTo>
                <a:lnTo>
                  <a:pt x="203547" y="21385"/>
                </a:lnTo>
                <a:lnTo>
                  <a:pt x="210312" y="21336"/>
                </a:lnTo>
                <a:lnTo>
                  <a:pt x="210312" y="16764"/>
                </a:lnTo>
                <a:close/>
              </a:path>
              <a:path w="242570" h="38100">
                <a:moveTo>
                  <a:pt x="202692" y="0"/>
                </a:moveTo>
                <a:lnTo>
                  <a:pt x="203364" y="16814"/>
                </a:lnTo>
                <a:lnTo>
                  <a:pt x="239014" y="16764"/>
                </a:lnTo>
                <a:lnTo>
                  <a:pt x="20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67812" y="3715506"/>
            <a:ext cx="38100" cy="137160"/>
          </a:xfrm>
          <a:custGeom>
            <a:avLst/>
            <a:gdLst/>
            <a:ahLst/>
            <a:cxnLst/>
            <a:rect l="l" t="t" r="r" b="b"/>
            <a:pathLst>
              <a:path w="38100" h="137160">
                <a:moveTo>
                  <a:pt x="15240" y="99060"/>
                </a:moveTo>
                <a:lnTo>
                  <a:pt x="0" y="99060"/>
                </a:lnTo>
                <a:lnTo>
                  <a:pt x="18288" y="137160"/>
                </a:lnTo>
                <a:lnTo>
                  <a:pt x="34930" y="105156"/>
                </a:lnTo>
                <a:lnTo>
                  <a:pt x="15240" y="105156"/>
                </a:lnTo>
                <a:lnTo>
                  <a:pt x="15240" y="99060"/>
                </a:lnTo>
                <a:close/>
              </a:path>
              <a:path w="38100" h="137160">
                <a:moveTo>
                  <a:pt x="19812" y="0"/>
                </a:moveTo>
                <a:lnTo>
                  <a:pt x="15240" y="0"/>
                </a:lnTo>
                <a:lnTo>
                  <a:pt x="15240" y="105156"/>
                </a:lnTo>
                <a:lnTo>
                  <a:pt x="21336" y="105156"/>
                </a:lnTo>
                <a:lnTo>
                  <a:pt x="19812" y="0"/>
                </a:lnTo>
                <a:close/>
              </a:path>
              <a:path w="38100" h="137160">
                <a:moveTo>
                  <a:pt x="38100" y="99060"/>
                </a:moveTo>
                <a:lnTo>
                  <a:pt x="21247" y="99060"/>
                </a:lnTo>
                <a:lnTo>
                  <a:pt x="21336" y="105156"/>
                </a:lnTo>
                <a:lnTo>
                  <a:pt x="34930" y="105156"/>
                </a:lnTo>
                <a:lnTo>
                  <a:pt x="38100" y="9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00044" y="3322314"/>
            <a:ext cx="1207135" cy="38100"/>
          </a:xfrm>
          <a:custGeom>
            <a:avLst/>
            <a:gdLst/>
            <a:ahLst/>
            <a:cxnLst/>
            <a:rect l="l" t="t" r="r" b="b"/>
            <a:pathLst>
              <a:path w="1207135" h="38100">
                <a:moveTo>
                  <a:pt x="1168908" y="0"/>
                </a:moveTo>
                <a:lnTo>
                  <a:pt x="1168908" y="38100"/>
                </a:lnTo>
                <a:lnTo>
                  <a:pt x="1203833" y="21336"/>
                </a:lnTo>
                <a:lnTo>
                  <a:pt x="1175004" y="21336"/>
                </a:lnTo>
                <a:lnTo>
                  <a:pt x="1175004" y="16764"/>
                </a:lnTo>
                <a:lnTo>
                  <a:pt x="1201146" y="16764"/>
                </a:lnTo>
                <a:lnTo>
                  <a:pt x="1168908" y="0"/>
                </a:lnTo>
                <a:close/>
              </a:path>
              <a:path w="1207135" h="38100">
                <a:moveTo>
                  <a:pt x="1168908" y="16764"/>
                </a:moveTo>
                <a:lnTo>
                  <a:pt x="0" y="16764"/>
                </a:lnTo>
                <a:lnTo>
                  <a:pt x="0" y="21336"/>
                </a:lnTo>
                <a:lnTo>
                  <a:pt x="1168908" y="21336"/>
                </a:lnTo>
                <a:lnTo>
                  <a:pt x="1168908" y="16764"/>
                </a:lnTo>
                <a:close/>
              </a:path>
              <a:path w="1207135" h="38100">
                <a:moveTo>
                  <a:pt x="1201146" y="16764"/>
                </a:moveTo>
                <a:lnTo>
                  <a:pt x="1175004" y="16764"/>
                </a:lnTo>
                <a:lnTo>
                  <a:pt x="1175004" y="21336"/>
                </a:lnTo>
                <a:lnTo>
                  <a:pt x="1203833" y="21336"/>
                </a:lnTo>
                <a:lnTo>
                  <a:pt x="1207008" y="19812"/>
                </a:lnTo>
                <a:lnTo>
                  <a:pt x="1201146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45508" y="3715506"/>
            <a:ext cx="477520" cy="288290"/>
          </a:xfrm>
          <a:custGeom>
            <a:avLst/>
            <a:gdLst/>
            <a:ahLst/>
            <a:cxnLst/>
            <a:rect l="l" t="t" r="r" b="b"/>
            <a:pathLst>
              <a:path w="477520" h="288289">
                <a:moveTo>
                  <a:pt x="442596" y="17021"/>
                </a:moveTo>
                <a:lnTo>
                  <a:pt x="0" y="284988"/>
                </a:lnTo>
                <a:lnTo>
                  <a:pt x="1524" y="288036"/>
                </a:lnTo>
                <a:lnTo>
                  <a:pt x="445376" y="21724"/>
                </a:lnTo>
                <a:lnTo>
                  <a:pt x="442596" y="17021"/>
                </a:lnTo>
                <a:close/>
              </a:path>
              <a:path w="477520" h="288289">
                <a:moveTo>
                  <a:pt x="468439" y="13716"/>
                </a:moveTo>
                <a:lnTo>
                  <a:pt x="448056" y="13716"/>
                </a:lnTo>
                <a:lnTo>
                  <a:pt x="451104" y="18288"/>
                </a:lnTo>
                <a:lnTo>
                  <a:pt x="445376" y="21724"/>
                </a:lnTo>
                <a:lnTo>
                  <a:pt x="454152" y="36576"/>
                </a:lnTo>
                <a:lnTo>
                  <a:pt x="468439" y="13716"/>
                </a:lnTo>
                <a:close/>
              </a:path>
              <a:path w="477520" h="288289">
                <a:moveTo>
                  <a:pt x="448056" y="13716"/>
                </a:moveTo>
                <a:lnTo>
                  <a:pt x="442596" y="17021"/>
                </a:lnTo>
                <a:lnTo>
                  <a:pt x="445376" y="21724"/>
                </a:lnTo>
                <a:lnTo>
                  <a:pt x="451104" y="18288"/>
                </a:lnTo>
                <a:lnTo>
                  <a:pt x="448056" y="13716"/>
                </a:lnTo>
                <a:close/>
              </a:path>
              <a:path w="477520" h="288289">
                <a:moveTo>
                  <a:pt x="477012" y="0"/>
                </a:moveTo>
                <a:lnTo>
                  <a:pt x="434340" y="3048"/>
                </a:lnTo>
                <a:lnTo>
                  <a:pt x="442596" y="17021"/>
                </a:lnTo>
                <a:lnTo>
                  <a:pt x="448056" y="13716"/>
                </a:lnTo>
                <a:lnTo>
                  <a:pt x="468439" y="13716"/>
                </a:lnTo>
                <a:lnTo>
                  <a:pt x="477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90800" y="2851398"/>
            <a:ext cx="2350135" cy="494030"/>
          </a:xfrm>
          <a:custGeom>
            <a:avLst/>
            <a:gdLst/>
            <a:ahLst/>
            <a:cxnLst/>
            <a:rect l="l" t="t" r="r" b="b"/>
            <a:pathLst>
              <a:path w="2350135" h="494029">
                <a:moveTo>
                  <a:pt x="76200" y="489204"/>
                </a:moveTo>
                <a:lnTo>
                  <a:pt x="0" y="489204"/>
                </a:lnTo>
                <a:lnTo>
                  <a:pt x="0" y="493776"/>
                </a:lnTo>
                <a:lnTo>
                  <a:pt x="80772" y="493776"/>
                </a:lnTo>
                <a:lnTo>
                  <a:pt x="80772" y="490728"/>
                </a:lnTo>
                <a:lnTo>
                  <a:pt x="76200" y="490728"/>
                </a:lnTo>
                <a:lnTo>
                  <a:pt x="76200" y="489204"/>
                </a:lnTo>
                <a:close/>
              </a:path>
              <a:path w="2350135" h="494029">
                <a:moveTo>
                  <a:pt x="2334768" y="0"/>
                </a:moveTo>
                <a:lnTo>
                  <a:pt x="76200" y="0"/>
                </a:lnTo>
                <a:lnTo>
                  <a:pt x="76200" y="490728"/>
                </a:lnTo>
                <a:lnTo>
                  <a:pt x="79248" y="489204"/>
                </a:lnTo>
                <a:lnTo>
                  <a:pt x="80772" y="489204"/>
                </a:lnTo>
                <a:lnTo>
                  <a:pt x="80772" y="4572"/>
                </a:lnTo>
                <a:lnTo>
                  <a:pt x="79248" y="4572"/>
                </a:lnTo>
                <a:lnTo>
                  <a:pt x="80772" y="1524"/>
                </a:lnTo>
                <a:lnTo>
                  <a:pt x="2334768" y="1524"/>
                </a:lnTo>
                <a:lnTo>
                  <a:pt x="2334768" y="0"/>
                </a:lnTo>
                <a:close/>
              </a:path>
              <a:path w="2350135" h="494029">
                <a:moveTo>
                  <a:pt x="80772" y="489204"/>
                </a:moveTo>
                <a:lnTo>
                  <a:pt x="79248" y="489204"/>
                </a:lnTo>
                <a:lnTo>
                  <a:pt x="76200" y="490728"/>
                </a:lnTo>
                <a:lnTo>
                  <a:pt x="80772" y="490728"/>
                </a:lnTo>
                <a:lnTo>
                  <a:pt x="80772" y="489204"/>
                </a:lnTo>
                <a:close/>
              </a:path>
              <a:path w="2350135" h="494029">
                <a:moveTo>
                  <a:pt x="2328672" y="77724"/>
                </a:moveTo>
                <a:lnTo>
                  <a:pt x="2311908" y="77724"/>
                </a:lnTo>
                <a:lnTo>
                  <a:pt x="2331720" y="115824"/>
                </a:lnTo>
                <a:lnTo>
                  <a:pt x="2346350" y="85344"/>
                </a:lnTo>
                <a:lnTo>
                  <a:pt x="2328672" y="85344"/>
                </a:lnTo>
                <a:lnTo>
                  <a:pt x="2328672" y="77724"/>
                </a:lnTo>
                <a:close/>
              </a:path>
              <a:path w="2350135" h="494029">
                <a:moveTo>
                  <a:pt x="2328672" y="1524"/>
                </a:moveTo>
                <a:lnTo>
                  <a:pt x="2328672" y="85344"/>
                </a:lnTo>
                <a:lnTo>
                  <a:pt x="2334768" y="85344"/>
                </a:lnTo>
                <a:lnTo>
                  <a:pt x="2334768" y="4572"/>
                </a:lnTo>
                <a:lnTo>
                  <a:pt x="2331720" y="4572"/>
                </a:lnTo>
                <a:lnTo>
                  <a:pt x="2328672" y="1524"/>
                </a:lnTo>
                <a:close/>
              </a:path>
              <a:path w="2350135" h="494029">
                <a:moveTo>
                  <a:pt x="2350008" y="77724"/>
                </a:moveTo>
                <a:lnTo>
                  <a:pt x="2334768" y="77724"/>
                </a:lnTo>
                <a:lnTo>
                  <a:pt x="2334768" y="85344"/>
                </a:lnTo>
                <a:lnTo>
                  <a:pt x="2346350" y="85344"/>
                </a:lnTo>
                <a:lnTo>
                  <a:pt x="2350008" y="77724"/>
                </a:lnTo>
                <a:close/>
              </a:path>
              <a:path w="2350135" h="494029">
                <a:moveTo>
                  <a:pt x="80772" y="1524"/>
                </a:moveTo>
                <a:lnTo>
                  <a:pt x="79248" y="4572"/>
                </a:lnTo>
                <a:lnTo>
                  <a:pt x="80772" y="4572"/>
                </a:lnTo>
                <a:lnTo>
                  <a:pt x="80772" y="1524"/>
                </a:lnTo>
                <a:close/>
              </a:path>
              <a:path w="2350135" h="494029">
                <a:moveTo>
                  <a:pt x="2328672" y="1524"/>
                </a:moveTo>
                <a:lnTo>
                  <a:pt x="80772" y="1524"/>
                </a:lnTo>
                <a:lnTo>
                  <a:pt x="80772" y="4572"/>
                </a:lnTo>
                <a:lnTo>
                  <a:pt x="2328672" y="4572"/>
                </a:lnTo>
                <a:lnTo>
                  <a:pt x="2328672" y="1524"/>
                </a:lnTo>
                <a:close/>
              </a:path>
              <a:path w="2350135" h="494029">
                <a:moveTo>
                  <a:pt x="2334768" y="1524"/>
                </a:moveTo>
                <a:lnTo>
                  <a:pt x="2328672" y="1524"/>
                </a:lnTo>
                <a:lnTo>
                  <a:pt x="2331720" y="4572"/>
                </a:lnTo>
                <a:lnTo>
                  <a:pt x="2334768" y="4572"/>
                </a:lnTo>
                <a:lnTo>
                  <a:pt x="233476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45636" y="4229094"/>
            <a:ext cx="121920" cy="201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13988" y="4440930"/>
            <a:ext cx="581025" cy="273050"/>
          </a:xfrm>
          <a:custGeom>
            <a:avLst/>
            <a:gdLst/>
            <a:ahLst/>
            <a:cxnLst/>
            <a:rect l="l" t="t" r="r" b="b"/>
            <a:pathLst>
              <a:path w="581025" h="273050">
                <a:moveTo>
                  <a:pt x="534924" y="0"/>
                </a:moveTo>
                <a:lnTo>
                  <a:pt x="45720" y="0"/>
                </a:lnTo>
                <a:lnTo>
                  <a:pt x="28289" y="3500"/>
                </a:lnTo>
                <a:lnTo>
                  <a:pt x="13716" y="13144"/>
                </a:lnTo>
                <a:lnTo>
                  <a:pt x="3714" y="27646"/>
                </a:lnTo>
                <a:lnTo>
                  <a:pt x="0" y="45720"/>
                </a:lnTo>
                <a:lnTo>
                  <a:pt x="0" y="227076"/>
                </a:lnTo>
                <a:lnTo>
                  <a:pt x="3714" y="244506"/>
                </a:lnTo>
                <a:lnTo>
                  <a:pt x="13716" y="259080"/>
                </a:lnTo>
                <a:lnTo>
                  <a:pt x="28289" y="269081"/>
                </a:lnTo>
                <a:lnTo>
                  <a:pt x="45720" y="272796"/>
                </a:lnTo>
                <a:lnTo>
                  <a:pt x="534924" y="272796"/>
                </a:lnTo>
                <a:lnTo>
                  <a:pt x="552997" y="269081"/>
                </a:lnTo>
                <a:lnTo>
                  <a:pt x="567499" y="259080"/>
                </a:lnTo>
                <a:lnTo>
                  <a:pt x="577143" y="244506"/>
                </a:lnTo>
                <a:lnTo>
                  <a:pt x="580644" y="227076"/>
                </a:lnTo>
                <a:lnTo>
                  <a:pt x="580644" y="45720"/>
                </a:lnTo>
                <a:lnTo>
                  <a:pt x="577143" y="27646"/>
                </a:lnTo>
                <a:lnTo>
                  <a:pt x="567499" y="13144"/>
                </a:lnTo>
                <a:lnTo>
                  <a:pt x="552997" y="3500"/>
                </a:lnTo>
                <a:lnTo>
                  <a:pt x="534924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12464" y="4439406"/>
            <a:ext cx="585470" cy="276225"/>
          </a:xfrm>
          <a:custGeom>
            <a:avLst/>
            <a:gdLst/>
            <a:ahLst/>
            <a:cxnLst/>
            <a:rect l="l" t="t" r="r" b="b"/>
            <a:pathLst>
              <a:path w="585470" h="276225">
                <a:moveTo>
                  <a:pt x="547116" y="0"/>
                </a:moveTo>
                <a:lnTo>
                  <a:pt x="38100" y="0"/>
                </a:lnTo>
                <a:lnTo>
                  <a:pt x="28956" y="3048"/>
                </a:lnTo>
                <a:lnTo>
                  <a:pt x="0" y="38100"/>
                </a:lnTo>
                <a:lnTo>
                  <a:pt x="0" y="237744"/>
                </a:lnTo>
                <a:lnTo>
                  <a:pt x="28956" y="272796"/>
                </a:lnTo>
                <a:lnTo>
                  <a:pt x="38100" y="275844"/>
                </a:lnTo>
                <a:lnTo>
                  <a:pt x="547116" y="275844"/>
                </a:lnTo>
                <a:lnTo>
                  <a:pt x="554736" y="272796"/>
                </a:lnTo>
                <a:lnTo>
                  <a:pt x="557784" y="271272"/>
                </a:lnTo>
                <a:lnTo>
                  <a:pt x="39624" y="271272"/>
                </a:lnTo>
                <a:lnTo>
                  <a:pt x="30480" y="268224"/>
                </a:lnTo>
                <a:lnTo>
                  <a:pt x="25400" y="265176"/>
                </a:lnTo>
                <a:lnTo>
                  <a:pt x="22860" y="265176"/>
                </a:lnTo>
                <a:lnTo>
                  <a:pt x="16764" y="259080"/>
                </a:lnTo>
                <a:lnTo>
                  <a:pt x="12192" y="252984"/>
                </a:lnTo>
                <a:lnTo>
                  <a:pt x="7620" y="245364"/>
                </a:lnTo>
                <a:lnTo>
                  <a:pt x="4572" y="237744"/>
                </a:lnTo>
                <a:lnTo>
                  <a:pt x="4572" y="38100"/>
                </a:lnTo>
                <a:lnTo>
                  <a:pt x="7620" y="30480"/>
                </a:lnTo>
                <a:lnTo>
                  <a:pt x="12192" y="22860"/>
                </a:lnTo>
                <a:lnTo>
                  <a:pt x="16764" y="16764"/>
                </a:lnTo>
                <a:lnTo>
                  <a:pt x="22860" y="10668"/>
                </a:lnTo>
                <a:lnTo>
                  <a:pt x="25400" y="10668"/>
                </a:lnTo>
                <a:lnTo>
                  <a:pt x="30480" y="7620"/>
                </a:lnTo>
                <a:lnTo>
                  <a:pt x="39624" y="4572"/>
                </a:lnTo>
                <a:lnTo>
                  <a:pt x="557784" y="4572"/>
                </a:lnTo>
                <a:lnTo>
                  <a:pt x="554736" y="3048"/>
                </a:lnTo>
                <a:lnTo>
                  <a:pt x="547116" y="0"/>
                </a:lnTo>
                <a:close/>
              </a:path>
              <a:path w="585470" h="276225">
                <a:moveTo>
                  <a:pt x="560832" y="263652"/>
                </a:moveTo>
                <a:lnTo>
                  <a:pt x="553212" y="268224"/>
                </a:lnTo>
                <a:lnTo>
                  <a:pt x="545592" y="271272"/>
                </a:lnTo>
                <a:lnTo>
                  <a:pt x="557784" y="271272"/>
                </a:lnTo>
                <a:lnTo>
                  <a:pt x="563880" y="268224"/>
                </a:lnTo>
                <a:lnTo>
                  <a:pt x="566928" y="265176"/>
                </a:lnTo>
                <a:lnTo>
                  <a:pt x="560832" y="265176"/>
                </a:lnTo>
                <a:lnTo>
                  <a:pt x="560832" y="263652"/>
                </a:lnTo>
                <a:close/>
              </a:path>
              <a:path w="585470" h="276225">
                <a:moveTo>
                  <a:pt x="22860" y="263652"/>
                </a:moveTo>
                <a:lnTo>
                  <a:pt x="22860" y="265176"/>
                </a:lnTo>
                <a:lnTo>
                  <a:pt x="25400" y="265176"/>
                </a:lnTo>
                <a:lnTo>
                  <a:pt x="22860" y="263652"/>
                </a:lnTo>
                <a:close/>
              </a:path>
              <a:path w="585470" h="276225">
                <a:moveTo>
                  <a:pt x="566928" y="10668"/>
                </a:moveTo>
                <a:lnTo>
                  <a:pt x="560832" y="10668"/>
                </a:lnTo>
                <a:lnTo>
                  <a:pt x="573024" y="22860"/>
                </a:lnTo>
                <a:lnTo>
                  <a:pt x="579120" y="38100"/>
                </a:lnTo>
                <a:lnTo>
                  <a:pt x="579120" y="237744"/>
                </a:lnTo>
                <a:lnTo>
                  <a:pt x="573024" y="252984"/>
                </a:lnTo>
                <a:lnTo>
                  <a:pt x="560832" y="265176"/>
                </a:lnTo>
                <a:lnTo>
                  <a:pt x="566928" y="265176"/>
                </a:lnTo>
                <a:lnTo>
                  <a:pt x="576072" y="256032"/>
                </a:lnTo>
                <a:lnTo>
                  <a:pt x="580644" y="246888"/>
                </a:lnTo>
                <a:lnTo>
                  <a:pt x="583692" y="237744"/>
                </a:lnTo>
                <a:lnTo>
                  <a:pt x="585216" y="228600"/>
                </a:lnTo>
                <a:lnTo>
                  <a:pt x="585216" y="47244"/>
                </a:lnTo>
                <a:lnTo>
                  <a:pt x="583692" y="38100"/>
                </a:lnTo>
                <a:lnTo>
                  <a:pt x="580644" y="28956"/>
                </a:lnTo>
                <a:lnTo>
                  <a:pt x="576072" y="19812"/>
                </a:lnTo>
                <a:lnTo>
                  <a:pt x="566928" y="10668"/>
                </a:lnTo>
                <a:close/>
              </a:path>
              <a:path w="585470" h="276225">
                <a:moveTo>
                  <a:pt x="25400" y="10668"/>
                </a:moveTo>
                <a:lnTo>
                  <a:pt x="22860" y="10668"/>
                </a:lnTo>
                <a:lnTo>
                  <a:pt x="22860" y="12192"/>
                </a:lnTo>
                <a:lnTo>
                  <a:pt x="25400" y="10668"/>
                </a:lnTo>
                <a:close/>
              </a:path>
              <a:path w="585470" h="276225">
                <a:moveTo>
                  <a:pt x="557784" y="4572"/>
                </a:moveTo>
                <a:lnTo>
                  <a:pt x="545592" y="4572"/>
                </a:lnTo>
                <a:lnTo>
                  <a:pt x="553212" y="7620"/>
                </a:lnTo>
                <a:lnTo>
                  <a:pt x="560832" y="12192"/>
                </a:lnTo>
                <a:lnTo>
                  <a:pt x="560832" y="10668"/>
                </a:lnTo>
                <a:lnTo>
                  <a:pt x="566928" y="10668"/>
                </a:lnTo>
                <a:lnTo>
                  <a:pt x="563880" y="7620"/>
                </a:lnTo>
                <a:lnTo>
                  <a:pt x="55778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749038" y="4492233"/>
            <a:ext cx="523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Load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map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863463" y="6671257"/>
            <a:ext cx="567690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AB)</a:t>
            </a:r>
            <a:endParaRPr sz="12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25"/>
              </a:spcBef>
            </a:pPr>
            <a:r>
              <a:rPr dirty="0" sz="1000" spc="-10">
                <a:latin typeface="Arial"/>
                <a:cs typeface="Arial"/>
              </a:rPr>
              <a:t>AB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stores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Data</a:t>
            </a:r>
            <a:r>
              <a:rPr dirty="0" sz="20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Structures</a:t>
            </a:r>
            <a:endParaRPr sz="20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820"/>
              </a:spcBef>
              <a:buChar char="•"/>
              <a:tabLst>
                <a:tab pos="440690" algn="l"/>
              </a:tabLst>
            </a:pPr>
            <a:r>
              <a:rPr dirty="0" sz="1200" spc="-5">
                <a:latin typeface="Arial"/>
                <a:cs typeface="Arial"/>
              </a:rPr>
              <a:t>External Symbol </a:t>
            </a:r>
            <a:r>
              <a:rPr dirty="0" sz="1200">
                <a:latin typeface="Arial"/>
                <a:cs typeface="Arial"/>
              </a:rPr>
              <a:t>Table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(EST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25"/>
              </a:spcBef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For each external </a:t>
            </a:r>
            <a:r>
              <a:rPr dirty="0" sz="1000" spc="-10">
                <a:latin typeface="Arial"/>
                <a:cs typeface="Arial"/>
              </a:rPr>
              <a:t>symbol,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EST</a:t>
            </a:r>
            <a:endParaRPr sz="10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spcBef>
                <a:spcPts val="115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its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name</a:t>
            </a:r>
            <a:endParaRPr sz="9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spcBef>
                <a:spcPts val="105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its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address</a:t>
            </a:r>
            <a:endParaRPr sz="9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in </a:t>
            </a:r>
            <a:r>
              <a:rPr dirty="0" sz="900" spc="-5">
                <a:latin typeface="Arial"/>
                <a:cs typeface="Arial"/>
              </a:rPr>
              <a:t>which </a:t>
            </a:r>
            <a:r>
              <a:rPr dirty="0" sz="900">
                <a:latin typeface="Arial"/>
                <a:cs typeface="Arial"/>
              </a:rPr>
              <a:t>control section the symbol is</a:t>
            </a:r>
            <a:r>
              <a:rPr dirty="0" sz="900" spc="-10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defined</a:t>
            </a:r>
            <a:endParaRPr sz="9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14"/>
              </a:spcBef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Hashed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organization</a:t>
            </a:r>
            <a:endParaRPr sz="10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35"/>
              </a:spcBef>
              <a:buChar char="•"/>
              <a:tabLst>
                <a:tab pos="440690" algn="l"/>
              </a:tabLst>
            </a:pPr>
            <a:r>
              <a:rPr dirty="0" sz="1200" spc="-5">
                <a:latin typeface="Arial"/>
                <a:cs typeface="Arial"/>
              </a:rPr>
              <a:t>Program </a:t>
            </a:r>
            <a:r>
              <a:rPr dirty="0" sz="1200">
                <a:latin typeface="Arial"/>
                <a:cs typeface="Arial"/>
              </a:rPr>
              <a:t>Load </a:t>
            </a:r>
            <a:r>
              <a:rPr dirty="0" sz="1200" spc="-5">
                <a:latin typeface="Arial"/>
                <a:cs typeface="Arial"/>
              </a:rPr>
              <a:t>Address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(PROGADDR)</a:t>
            </a:r>
            <a:endParaRPr sz="1200">
              <a:latin typeface="Arial"/>
              <a:cs typeface="Arial"/>
            </a:endParaRPr>
          </a:p>
          <a:p>
            <a:pPr lvl="1" marL="640080" marR="544830" indent="-143510">
              <a:lnSpc>
                <a:spcPts val="1080"/>
              </a:lnSpc>
              <a:spcBef>
                <a:spcPts val="265"/>
              </a:spcBef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PROGADDR </a:t>
            </a:r>
            <a:r>
              <a:rPr dirty="0" sz="1000" spc="-10">
                <a:latin typeface="Arial"/>
                <a:cs typeface="Arial"/>
              </a:rPr>
              <a:t>is the beginning </a:t>
            </a:r>
            <a:r>
              <a:rPr dirty="0" sz="1000" spc="-5">
                <a:latin typeface="Arial"/>
                <a:cs typeface="Arial"/>
              </a:rPr>
              <a:t>address </a:t>
            </a:r>
            <a:r>
              <a:rPr dirty="0" sz="1000" spc="-10">
                <a:latin typeface="Arial"/>
                <a:cs typeface="Arial"/>
              </a:rPr>
              <a:t>in </a:t>
            </a:r>
            <a:r>
              <a:rPr dirty="0" sz="1000">
                <a:latin typeface="Arial"/>
                <a:cs typeface="Arial"/>
              </a:rPr>
              <a:t>memory </a:t>
            </a:r>
            <a:r>
              <a:rPr dirty="0" sz="1000" spc="-10">
                <a:latin typeface="Arial"/>
                <a:cs typeface="Arial"/>
              </a:rPr>
              <a:t>where the  </a:t>
            </a:r>
            <a:r>
              <a:rPr dirty="0" sz="1000" spc="-5">
                <a:latin typeface="Arial"/>
                <a:cs typeface="Arial"/>
              </a:rPr>
              <a:t>linked program </a:t>
            </a:r>
            <a:r>
              <a:rPr dirty="0" sz="1000" spc="-10">
                <a:latin typeface="Arial"/>
                <a:cs typeface="Arial"/>
              </a:rPr>
              <a:t>is </a:t>
            </a:r>
            <a:r>
              <a:rPr dirty="0" sz="1000" spc="-5">
                <a:latin typeface="Arial"/>
                <a:cs typeface="Arial"/>
              </a:rPr>
              <a:t>to be </a:t>
            </a:r>
            <a:r>
              <a:rPr dirty="0" sz="1000" spc="-10">
                <a:latin typeface="Arial"/>
                <a:cs typeface="Arial"/>
              </a:rPr>
              <a:t>loaded (supplied </a:t>
            </a:r>
            <a:r>
              <a:rPr dirty="0" sz="1000" spc="-5">
                <a:latin typeface="Arial"/>
                <a:cs typeface="Arial"/>
              </a:rPr>
              <a:t>by</a:t>
            </a:r>
            <a:r>
              <a:rPr dirty="0" sz="1000" spc="10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OS).</a:t>
            </a:r>
            <a:endParaRPr sz="10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20"/>
              </a:spcBef>
              <a:buChar char="•"/>
              <a:tabLst>
                <a:tab pos="440690" algn="l"/>
              </a:tabLst>
            </a:pPr>
            <a:r>
              <a:rPr dirty="0" sz="1200" spc="-5">
                <a:latin typeface="Arial"/>
                <a:cs typeface="Arial"/>
              </a:rPr>
              <a:t>Control Section Address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(CSADDR)</a:t>
            </a:r>
            <a:endParaRPr sz="1200">
              <a:latin typeface="Arial"/>
              <a:cs typeface="Arial"/>
            </a:endParaRPr>
          </a:p>
          <a:p>
            <a:pPr lvl="1" marL="640080" marR="349885" indent="-143510">
              <a:lnSpc>
                <a:spcPts val="1080"/>
              </a:lnSpc>
              <a:spcBef>
                <a:spcPts val="265"/>
              </a:spcBef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CSADDR </a:t>
            </a:r>
            <a:r>
              <a:rPr dirty="0" sz="1000" spc="-10">
                <a:latin typeface="Arial"/>
                <a:cs typeface="Arial"/>
              </a:rPr>
              <a:t>is the </a:t>
            </a:r>
            <a:r>
              <a:rPr dirty="0" sz="1000" spc="-5">
                <a:latin typeface="Arial"/>
                <a:cs typeface="Arial"/>
              </a:rPr>
              <a:t>starting address assigned to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control section  currently </a:t>
            </a:r>
            <a:r>
              <a:rPr dirty="0" sz="1000" spc="-10">
                <a:latin typeface="Arial"/>
                <a:cs typeface="Arial"/>
              </a:rPr>
              <a:t>being </a:t>
            </a:r>
            <a:r>
              <a:rPr dirty="0" sz="1000" spc="-5">
                <a:latin typeface="Arial"/>
                <a:cs typeface="Arial"/>
              </a:rPr>
              <a:t>scanned by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loader.</a:t>
            </a:r>
            <a:endParaRPr sz="1000">
              <a:latin typeface="Arial"/>
              <a:cs typeface="Arial"/>
            </a:endParaRPr>
          </a:p>
          <a:p>
            <a:pPr lvl="1" marL="640080" marR="501650" indent="-143510">
              <a:lnSpc>
                <a:spcPts val="1080"/>
              </a:lnSpc>
              <a:spcBef>
                <a:spcPts val="240"/>
              </a:spcBef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CSADDR </a:t>
            </a:r>
            <a:r>
              <a:rPr dirty="0" sz="1000" spc="-10">
                <a:latin typeface="Arial"/>
                <a:cs typeface="Arial"/>
              </a:rPr>
              <a:t>is added </a:t>
            </a:r>
            <a:r>
              <a:rPr dirty="0" sz="1000" spc="-5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all relative </a:t>
            </a:r>
            <a:r>
              <a:rPr dirty="0" sz="1000" spc="-5">
                <a:latin typeface="Arial"/>
                <a:cs typeface="Arial"/>
              </a:rPr>
              <a:t>addresses </a:t>
            </a:r>
            <a:r>
              <a:rPr dirty="0" sz="1000" spc="-10">
                <a:latin typeface="Arial"/>
                <a:cs typeface="Arial"/>
              </a:rPr>
              <a:t>within the </a:t>
            </a:r>
            <a:r>
              <a:rPr dirty="0" sz="1000" spc="-5">
                <a:latin typeface="Arial"/>
                <a:cs typeface="Arial"/>
              </a:rPr>
              <a:t>control  section.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64864" y="5856727"/>
            <a:ext cx="2199131" cy="1100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2516" y="2068062"/>
            <a:ext cx="3957828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 Load</a:t>
            </a:r>
            <a:r>
              <a:rPr dirty="0" sz="2200" spc="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Map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783080">
              <a:lnSpc>
                <a:spcPct val="100000"/>
              </a:lnSpc>
              <a:spcBef>
                <a:spcPts val="190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PASS-1</a:t>
            </a:r>
            <a:endParaRPr sz="2200">
              <a:latin typeface="Arial"/>
              <a:cs typeface="Arial"/>
            </a:endParaRPr>
          </a:p>
          <a:p>
            <a:pPr marL="496570" indent="-22860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497205" algn="l"/>
              </a:tabLst>
            </a:pPr>
            <a:r>
              <a:rPr dirty="0" sz="1200" spc="-5">
                <a:latin typeface="Arial"/>
                <a:cs typeface="Arial"/>
              </a:rPr>
              <a:t>loader gets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PROGADDR </a:t>
            </a:r>
            <a:r>
              <a:rPr dirty="0" sz="1200">
                <a:latin typeface="Arial"/>
                <a:cs typeface="Arial"/>
              </a:rPr>
              <a:t>from </a:t>
            </a:r>
            <a:r>
              <a:rPr dirty="0" sz="1200" spc="-5">
                <a:latin typeface="Arial"/>
                <a:cs typeface="Arial"/>
              </a:rPr>
              <a:t>operating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system.</a:t>
            </a:r>
            <a:endParaRPr sz="1200">
              <a:latin typeface="Arial"/>
              <a:cs typeface="Arial"/>
            </a:endParaRPr>
          </a:p>
          <a:p>
            <a:pPr algn="just" marL="496570" marR="121920" indent="-22860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497205" algn="l"/>
              </a:tabLst>
            </a:pPr>
            <a:r>
              <a:rPr dirty="0" sz="1200">
                <a:latin typeface="Arial"/>
                <a:cs typeface="Arial"/>
              </a:rPr>
              <a:t>This </a:t>
            </a:r>
            <a:r>
              <a:rPr dirty="0" sz="1200" spc="-5">
                <a:latin typeface="Arial"/>
                <a:cs typeface="Arial"/>
              </a:rPr>
              <a:t>PROGADDR becomes the starting address </a:t>
            </a:r>
            <a:r>
              <a:rPr dirty="0" sz="1200">
                <a:latin typeface="Arial"/>
                <a:cs typeface="Arial"/>
              </a:rPr>
              <a:t>for </a:t>
            </a:r>
            <a:r>
              <a:rPr dirty="0" sz="1200" spc="-5">
                <a:latin typeface="Arial"/>
                <a:cs typeface="Arial"/>
              </a:rPr>
              <a:t>the  </a:t>
            </a:r>
            <a:r>
              <a:rPr dirty="0" sz="1200">
                <a:latin typeface="Arial"/>
                <a:cs typeface="Arial"/>
              </a:rPr>
              <a:t>first </a:t>
            </a:r>
            <a:r>
              <a:rPr dirty="0" sz="1200" spc="-5">
                <a:latin typeface="Arial"/>
                <a:cs typeface="Arial"/>
              </a:rPr>
              <a:t>control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  <a:p>
            <a:pPr algn="just" marL="496570" marR="123189" indent="-22860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9720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control section </a:t>
            </a:r>
            <a:r>
              <a:rPr dirty="0" sz="1200">
                <a:latin typeface="Arial"/>
                <a:cs typeface="Arial"/>
              </a:rPr>
              <a:t>name </a:t>
            </a:r>
            <a:r>
              <a:rPr dirty="0" sz="1200" spc="-5">
                <a:latin typeface="Arial"/>
                <a:cs typeface="Arial"/>
              </a:rPr>
              <a:t>from the </a:t>
            </a: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1200" spc="-5">
                <a:latin typeface="Arial"/>
                <a:cs typeface="Arial"/>
              </a:rPr>
              <a:t>eader record is  entered into </a:t>
            </a:r>
            <a:r>
              <a:rPr dirty="0" sz="1200">
                <a:latin typeface="Arial"/>
                <a:cs typeface="Arial"/>
              </a:rPr>
              <a:t>ESTAB </a:t>
            </a:r>
            <a:r>
              <a:rPr dirty="0" sz="1200" spc="-5">
                <a:latin typeface="Arial"/>
                <a:cs typeface="Arial"/>
              </a:rPr>
              <a:t>with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 spc="-10">
                <a:latin typeface="Arial"/>
                <a:cs typeface="Arial"/>
              </a:rPr>
              <a:t>give </a:t>
            </a:r>
            <a:r>
              <a:rPr dirty="0" sz="1200">
                <a:latin typeface="Arial"/>
                <a:cs typeface="Arial"/>
              </a:rPr>
              <a:t>by </a:t>
            </a:r>
            <a:r>
              <a:rPr dirty="0" sz="1200" spc="-5">
                <a:latin typeface="Arial"/>
                <a:cs typeface="Arial"/>
              </a:rPr>
              <a:t>CSADDR.</a:t>
            </a:r>
            <a:endParaRPr sz="1200">
              <a:latin typeface="Arial"/>
              <a:cs typeface="Arial"/>
            </a:endParaRPr>
          </a:p>
          <a:p>
            <a:pPr algn="just" marL="496570" marR="123825" indent="-22860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497205" algn="l"/>
              </a:tabLst>
            </a:pPr>
            <a:r>
              <a:rPr dirty="0" sz="1200" spc="-5">
                <a:latin typeface="Arial"/>
                <a:cs typeface="Arial"/>
              </a:rPr>
              <a:t>All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external symbols 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200" spc="-5">
                <a:latin typeface="Arial"/>
                <a:cs typeface="Arial"/>
              </a:rPr>
              <a:t>efine record </a:t>
            </a:r>
            <a:r>
              <a:rPr dirty="0" sz="1200">
                <a:latin typeface="Arial"/>
                <a:cs typeface="Arial"/>
              </a:rPr>
              <a:t>for </a:t>
            </a:r>
            <a:r>
              <a:rPr dirty="0" sz="1200" spc="-5">
                <a:latin typeface="Arial"/>
                <a:cs typeface="Arial"/>
              </a:rPr>
              <a:t>the  control section also entered into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ESTAB.</a:t>
            </a:r>
            <a:endParaRPr sz="1200">
              <a:latin typeface="Arial"/>
              <a:cs typeface="Arial"/>
            </a:endParaRPr>
          </a:p>
          <a:p>
            <a:pPr algn="just" marL="496570" marR="121920" indent="-22860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97205" algn="l"/>
              </a:tabLst>
            </a:pPr>
            <a:r>
              <a:rPr dirty="0" sz="1200">
                <a:latin typeface="Arial"/>
                <a:cs typeface="Arial"/>
              </a:rPr>
              <a:t>When the End </a:t>
            </a:r>
            <a:r>
              <a:rPr dirty="0" sz="1200" spc="-5">
                <a:latin typeface="Arial"/>
                <a:cs typeface="Arial"/>
              </a:rPr>
              <a:t>record is read </a:t>
            </a:r>
            <a:r>
              <a:rPr dirty="0" sz="1200">
                <a:latin typeface="Arial"/>
                <a:cs typeface="Arial"/>
              </a:rPr>
              <a:t>, the </a:t>
            </a:r>
            <a:r>
              <a:rPr dirty="0" sz="1200" spc="-5">
                <a:latin typeface="Arial"/>
                <a:cs typeface="Arial"/>
              </a:rPr>
              <a:t>control section length  </a:t>
            </a:r>
            <a:r>
              <a:rPr dirty="0" sz="1200">
                <a:latin typeface="Arial"/>
                <a:cs typeface="Arial"/>
              </a:rPr>
              <a:t>CSLTH </a:t>
            </a:r>
            <a:r>
              <a:rPr dirty="0" sz="1200" spc="-5">
                <a:latin typeface="Arial"/>
                <a:cs typeface="Arial"/>
              </a:rPr>
              <a:t>is added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CSADDR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obtain the starting  address </a:t>
            </a:r>
            <a:r>
              <a:rPr dirty="0" sz="1200">
                <a:latin typeface="Arial"/>
                <a:cs typeface="Arial"/>
              </a:rPr>
              <a:t>for the </a:t>
            </a:r>
            <a:r>
              <a:rPr dirty="0" sz="1200" spc="-5">
                <a:latin typeface="Arial"/>
                <a:cs typeface="Arial"/>
              </a:rPr>
              <a:t>next control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  <a:p>
            <a:pPr algn="just" marL="496570" marR="123825" indent="-22860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497205" algn="l"/>
              </a:tabLst>
            </a:pPr>
            <a:r>
              <a:rPr dirty="0" sz="1200">
                <a:latin typeface="Arial"/>
                <a:cs typeface="Arial"/>
              </a:rPr>
              <a:t>At end </a:t>
            </a:r>
            <a:r>
              <a:rPr dirty="0" sz="1200" spc="-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pass-1 ,ESTAB contains all the external  symbols 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4145" rIns="0" bIns="0" rtlCol="0" vert="horz">
            <a:spAutoFit/>
          </a:bodyPr>
          <a:lstStyle/>
          <a:p>
            <a:pPr marL="1783080">
              <a:lnSpc>
                <a:spcPct val="100000"/>
              </a:lnSpc>
              <a:spcBef>
                <a:spcPts val="1135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PASS-2</a:t>
            </a:r>
            <a:endParaRPr sz="2200">
              <a:latin typeface="Arial"/>
              <a:cs typeface="Arial"/>
            </a:endParaRPr>
          </a:p>
          <a:p>
            <a:pPr algn="just" marL="525780" marR="259079" indent="-25781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525780" algn="l"/>
              </a:tabLst>
            </a:pPr>
            <a:r>
              <a:rPr dirty="0" sz="1200">
                <a:latin typeface="Arial"/>
                <a:cs typeface="Arial"/>
              </a:rPr>
              <a:t>pass2 </a:t>
            </a:r>
            <a:r>
              <a:rPr dirty="0" sz="1200" spc="-5">
                <a:latin typeface="Arial"/>
                <a:cs typeface="Arial"/>
              </a:rPr>
              <a:t>performs the </a:t>
            </a:r>
            <a:r>
              <a:rPr dirty="0" sz="1200">
                <a:latin typeface="Arial"/>
                <a:cs typeface="Arial"/>
              </a:rPr>
              <a:t>actual </a:t>
            </a:r>
            <a:r>
              <a:rPr dirty="0" sz="1200" spc="-5">
                <a:latin typeface="Arial"/>
                <a:cs typeface="Arial"/>
              </a:rPr>
              <a:t>loading ,relocation and  linking </a:t>
            </a:r>
            <a:r>
              <a:rPr dirty="0" sz="1200">
                <a:latin typeface="Arial"/>
                <a:cs typeface="Arial"/>
              </a:rPr>
              <a:t>of 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program.</a:t>
            </a:r>
            <a:endParaRPr sz="1200">
              <a:latin typeface="Arial"/>
              <a:cs typeface="Arial"/>
            </a:endParaRPr>
          </a:p>
          <a:p>
            <a:pPr algn="just" marL="525780" marR="257175" indent="-25781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25780" algn="l"/>
              </a:tabLst>
            </a:pPr>
            <a:r>
              <a:rPr dirty="0" sz="1200">
                <a:latin typeface="Arial"/>
                <a:cs typeface="Arial"/>
              </a:rPr>
              <a:t>As each </a:t>
            </a: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200" spc="-10">
                <a:latin typeface="Arial"/>
                <a:cs typeface="Arial"/>
              </a:rPr>
              <a:t>ext </a:t>
            </a:r>
            <a:r>
              <a:rPr dirty="0" sz="1200" spc="-5">
                <a:latin typeface="Arial"/>
                <a:cs typeface="Arial"/>
              </a:rPr>
              <a:t>record is read, the object code is moved 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 b="1">
                <a:solidFill>
                  <a:srgbClr val="6F2FA0"/>
                </a:solidFill>
                <a:latin typeface="Arial"/>
                <a:cs typeface="Arial"/>
              </a:rPr>
              <a:t>the specified address plus the current value of  </a:t>
            </a:r>
            <a:r>
              <a:rPr dirty="0" sz="1200" spc="-10" b="1">
                <a:solidFill>
                  <a:srgbClr val="6F2FA0"/>
                </a:solidFill>
                <a:latin typeface="Arial"/>
                <a:cs typeface="Arial"/>
              </a:rPr>
              <a:t>CSADDR.</a:t>
            </a:r>
            <a:endParaRPr sz="1200">
              <a:latin typeface="Arial"/>
              <a:cs typeface="Arial"/>
            </a:endParaRPr>
          </a:p>
          <a:p>
            <a:pPr algn="just" marL="525780" marR="256540" indent="-25781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525780" algn="l"/>
              </a:tabLst>
            </a:pPr>
            <a:r>
              <a:rPr dirty="0" sz="1200">
                <a:latin typeface="Arial"/>
                <a:cs typeface="Arial"/>
              </a:rPr>
              <a:t>When </a:t>
            </a: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odification record is encountered, the ESTAB is  searched to find the address of the symbol specified is  either added </a:t>
            </a:r>
            <a:r>
              <a:rPr dirty="0" sz="1200">
                <a:latin typeface="Arial"/>
                <a:cs typeface="Arial"/>
              </a:rPr>
              <a:t>or </a:t>
            </a:r>
            <a:r>
              <a:rPr dirty="0" sz="1200" spc="-5">
                <a:latin typeface="Arial"/>
                <a:cs typeface="Arial"/>
              </a:rPr>
              <a:t>subtracted from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indicated location  in </a:t>
            </a:r>
            <a:r>
              <a:rPr dirty="0" sz="1200">
                <a:latin typeface="Arial"/>
                <a:cs typeface="Arial"/>
              </a:rPr>
              <a:t>memory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algn="just" marL="525780" marR="256540" indent="-25781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25780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loader then starts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execution from the address  </a:t>
            </a:r>
            <a:r>
              <a:rPr dirty="0" sz="1200">
                <a:latin typeface="Arial"/>
                <a:cs typeface="Arial"/>
              </a:rPr>
              <a:t>specified </a:t>
            </a:r>
            <a:r>
              <a:rPr dirty="0" sz="1200" spc="-5">
                <a:latin typeface="Arial"/>
                <a:cs typeface="Arial"/>
              </a:rPr>
              <a:t>in </a:t>
            </a:r>
            <a:r>
              <a:rPr dirty="0" sz="1200">
                <a:latin typeface="Arial"/>
                <a:cs typeface="Arial"/>
              </a:rPr>
              <a:t>the End </a:t>
            </a:r>
            <a:r>
              <a:rPr dirty="0" sz="1200" spc="-5">
                <a:latin typeface="Arial"/>
                <a:cs typeface="Arial"/>
              </a:rPr>
              <a:t>record </a:t>
            </a:r>
            <a:r>
              <a:rPr dirty="0" sz="1200">
                <a:latin typeface="Arial"/>
                <a:cs typeface="Arial"/>
              </a:rPr>
              <a:t>of the </a:t>
            </a:r>
            <a:r>
              <a:rPr dirty="0" sz="1200" spc="-5">
                <a:latin typeface="Arial"/>
                <a:cs typeface="Arial"/>
              </a:rPr>
              <a:t>control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Algorithm for Linking Loader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1600" spc="-5">
                <a:latin typeface="Arial"/>
                <a:cs typeface="Arial"/>
              </a:rPr>
              <a:t>Have a </a:t>
            </a:r>
            <a:r>
              <a:rPr dirty="0" sz="1600" spc="-10">
                <a:latin typeface="Arial"/>
                <a:cs typeface="Arial"/>
              </a:rPr>
              <a:t>Try</a:t>
            </a:r>
            <a:r>
              <a:rPr dirty="0" sz="1600" spc="-5">
                <a:latin typeface="Arial"/>
                <a:cs typeface="Arial"/>
              </a:rPr>
              <a:t> 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2976" y="1434078"/>
            <a:ext cx="4157472" cy="339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52057" y="1409183"/>
            <a:ext cx="9759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Algo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9027" y="1476238"/>
            <a:ext cx="2468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(only </a:t>
            </a: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Header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and </a:t>
            </a: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Define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records are</a:t>
            </a:r>
            <a:r>
              <a:rPr dirty="0" sz="900" spc="-114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concerned)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68652" y="1927854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5" h="0">
                <a:moveTo>
                  <a:pt x="0" y="0"/>
                </a:moveTo>
                <a:lnTo>
                  <a:pt x="451104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62555" y="2036058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 h="0">
                <a:moveTo>
                  <a:pt x="0" y="0"/>
                </a:moveTo>
                <a:lnTo>
                  <a:pt x="336804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87168" y="2986272"/>
            <a:ext cx="2947670" cy="0"/>
          </a:xfrm>
          <a:custGeom>
            <a:avLst/>
            <a:gdLst/>
            <a:ahLst/>
            <a:cxnLst/>
            <a:rect l="l" t="t" r="r" b="b"/>
            <a:pathLst>
              <a:path w="2947670" h="0">
                <a:moveTo>
                  <a:pt x="0" y="0"/>
                </a:moveTo>
                <a:lnTo>
                  <a:pt x="2947416" y="0"/>
                </a:lnTo>
              </a:path>
            </a:pathLst>
          </a:custGeom>
          <a:ln w="19812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4344" y="2346954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 h="0">
                <a:moveTo>
                  <a:pt x="0" y="0"/>
                </a:moveTo>
                <a:lnTo>
                  <a:pt x="661416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91740" y="2461254"/>
            <a:ext cx="338455" cy="0"/>
          </a:xfrm>
          <a:custGeom>
            <a:avLst/>
            <a:gdLst/>
            <a:ahLst/>
            <a:cxnLst/>
            <a:rect l="l" t="t" r="r" b="b"/>
            <a:pathLst>
              <a:path w="338455" h="0">
                <a:moveTo>
                  <a:pt x="0" y="0"/>
                </a:moveTo>
                <a:lnTo>
                  <a:pt x="338328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87852" y="4149846"/>
            <a:ext cx="1239520" cy="0"/>
          </a:xfrm>
          <a:custGeom>
            <a:avLst/>
            <a:gdLst/>
            <a:ahLst/>
            <a:cxnLst/>
            <a:rect l="l" t="t" r="r" b="b"/>
            <a:pathLst>
              <a:path w="1239520" h="0">
                <a:moveTo>
                  <a:pt x="0" y="0"/>
                </a:moveTo>
                <a:lnTo>
                  <a:pt x="1239012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85972" y="4255764"/>
            <a:ext cx="1464945" cy="0"/>
          </a:xfrm>
          <a:custGeom>
            <a:avLst/>
            <a:gdLst/>
            <a:ahLst/>
            <a:cxnLst/>
            <a:rect l="l" t="t" r="r" b="b"/>
            <a:pathLst>
              <a:path w="1464945" h="0">
                <a:moveTo>
                  <a:pt x="0" y="0"/>
                </a:moveTo>
                <a:lnTo>
                  <a:pt x="1464564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01240" y="4573518"/>
            <a:ext cx="1053465" cy="0"/>
          </a:xfrm>
          <a:custGeom>
            <a:avLst/>
            <a:gdLst/>
            <a:ahLst/>
            <a:cxnLst/>
            <a:rect l="l" t="t" r="r" b="b"/>
            <a:pathLst>
              <a:path w="1053464" h="0">
                <a:moveTo>
                  <a:pt x="0" y="0"/>
                </a:moveTo>
                <a:lnTo>
                  <a:pt x="1053084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72995" y="5856727"/>
            <a:ext cx="3810000" cy="3425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0160" rIns="0" bIns="0" rtlCol="0" vert="horz">
            <a:spAutoFit/>
          </a:bodyPr>
          <a:lstStyle/>
          <a:p>
            <a:pPr algn="r" marR="33020">
              <a:lnSpc>
                <a:spcPct val="100000"/>
              </a:lnSpc>
              <a:spcBef>
                <a:spcPts val="8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Algo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45436" y="6265158"/>
            <a:ext cx="338455" cy="0"/>
          </a:xfrm>
          <a:custGeom>
            <a:avLst/>
            <a:gdLst/>
            <a:ahLst/>
            <a:cxnLst/>
            <a:rect l="l" t="t" r="r" b="b"/>
            <a:pathLst>
              <a:path w="338455" h="0">
                <a:moveTo>
                  <a:pt x="0" y="0"/>
                </a:moveTo>
                <a:lnTo>
                  <a:pt x="338328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91155" y="6367266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 h="0">
                <a:moveTo>
                  <a:pt x="0" y="0"/>
                </a:moveTo>
                <a:lnTo>
                  <a:pt x="364236" y="0"/>
                </a:lnTo>
              </a:path>
            </a:pathLst>
          </a:custGeom>
          <a:ln w="15240">
            <a:solidFill>
              <a:srgbClr val="98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70048" y="6748267"/>
            <a:ext cx="338455" cy="0"/>
          </a:xfrm>
          <a:custGeom>
            <a:avLst/>
            <a:gdLst/>
            <a:ahLst/>
            <a:cxnLst/>
            <a:rect l="l" t="t" r="r" b="b"/>
            <a:pathLst>
              <a:path w="338455" h="0">
                <a:moveTo>
                  <a:pt x="0" y="0"/>
                </a:moveTo>
                <a:lnTo>
                  <a:pt x="338328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07436" y="7515600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 h="0">
                <a:moveTo>
                  <a:pt x="0" y="0"/>
                </a:moveTo>
                <a:lnTo>
                  <a:pt x="757428" y="0"/>
                </a:lnTo>
              </a:path>
            </a:pathLst>
          </a:custGeom>
          <a:ln w="13716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07079" y="7620756"/>
            <a:ext cx="1285240" cy="0"/>
          </a:xfrm>
          <a:custGeom>
            <a:avLst/>
            <a:gdLst/>
            <a:ahLst/>
            <a:cxnLst/>
            <a:rect l="l" t="t" r="r" b="b"/>
            <a:pathLst>
              <a:path w="1285239" h="0">
                <a:moveTo>
                  <a:pt x="0" y="0"/>
                </a:moveTo>
                <a:lnTo>
                  <a:pt x="1284732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3384" y="8288268"/>
            <a:ext cx="1285240" cy="0"/>
          </a:xfrm>
          <a:custGeom>
            <a:avLst/>
            <a:gdLst/>
            <a:ahLst/>
            <a:cxnLst/>
            <a:rect l="l" t="t" r="r" b="b"/>
            <a:pathLst>
              <a:path w="1285239" h="0">
                <a:moveTo>
                  <a:pt x="0" y="0"/>
                </a:moveTo>
                <a:lnTo>
                  <a:pt x="1284732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91840" y="8182350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 h="0">
                <a:moveTo>
                  <a:pt x="0" y="0"/>
                </a:moveTo>
                <a:lnTo>
                  <a:pt x="1306068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15056" y="7997946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60" h="0">
                <a:moveTo>
                  <a:pt x="0" y="0"/>
                </a:moveTo>
                <a:lnTo>
                  <a:pt x="1787652" y="0"/>
                </a:lnTo>
              </a:path>
            </a:pathLst>
          </a:custGeom>
          <a:ln w="15240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57856" y="8855196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5" h="0">
                <a:moveTo>
                  <a:pt x="0" y="0"/>
                </a:moveTo>
                <a:lnTo>
                  <a:pt x="2013204" y="0"/>
                </a:lnTo>
              </a:path>
            </a:pathLst>
          </a:custGeom>
          <a:ln w="13716">
            <a:solidFill>
              <a:srgbClr val="98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93036" y="9140946"/>
            <a:ext cx="1571625" cy="0"/>
          </a:xfrm>
          <a:custGeom>
            <a:avLst/>
            <a:gdLst/>
            <a:ahLst/>
            <a:cxnLst/>
            <a:rect l="l" t="t" r="r" b="b"/>
            <a:pathLst>
              <a:path w="1571625" h="0">
                <a:moveTo>
                  <a:pt x="0" y="0"/>
                </a:moveTo>
                <a:lnTo>
                  <a:pt x="1571244" y="0"/>
                </a:lnTo>
              </a:path>
            </a:pathLst>
          </a:custGeom>
          <a:ln w="15240">
            <a:solidFill>
              <a:srgbClr val="98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00884" y="894816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3716">
            <a:solidFill>
              <a:srgbClr val="CC32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993140">
              <a:lnSpc>
                <a:spcPct val="100000"/>
              </a:lnSpc>
              <a:spcBef>
                <a:spcPts val="1140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Enhance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  <a:p>
            <a:pPr marL="363855" marR="233679" indent="-172085">
              <a:lnSpc>
                <a:spcPts val="1300"/>
              </a:lnSpc>
              <a:spcBef>
                <a:spcPts val="1000"/>
              </a:spcBef>
              <a:buChar char="•"/>
              <a:tabLst>
                <a:tab pos="364490" algn="l"/>
              </a:tabLst>
            </a:pPr>
            <a:r>
              <a:rPr dirty="0" sz="1200" spc="15">
                <a:latin typeface="Arial"/>
                <a:cs typeface="Arial"/>
              </a:rPr>
              <a:t>We </a:t>
            </a:r>
            <a:r>
              <a:rPr dirty="0" sz="1200">
                <a:latin typeface="Arial"/>
                <a:cs typeface="Arial"/>
              </a:rPr>
              <a:t>can make the Assembler more efficient by </a:t>
            </a:r>
            <a:r>
              <a:rPr dirty="0" sz="1200" spc="-5">
                <a:latin typeface="Arial"/>
                <a:cs typeface="Arial"/>
              </a:rPr>
              <a:t>storing  search </a:t>
            </a:r>
            <a:r>
              <a:rPr dirty="0" sz="1200">
                <a:latin typeface="Arial"/>
                <a:cs typeface="Arial"/>
              </a:rPr>
              <a:t>information </a:t>
            </a:r>
            <a:r>
              <a:rPr dirty="0" sz="1200" spc="-5">
                <a:latin typeface="Arial"/>
                <a:cs typeface="Arial"/>
              </a:rPr>
              <a:t>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intermediate </a:t>
            </a:r>
            <a:r>
              <a:rPr dirty="0" sz="1200">
                <a:latin typeface="Arial"/>
                <a:cs typeface="Arial"/>
              </a:rPr>
              <a:t>file and </a:t>
            </a:r>
            <a:r>
              <a:rPr dirty="0" sz="1200" spc="-5">
                <a:latin typeface="Arial"/>
                <a:cs typeface="Arial"/>
              </a:rPr>
              <a:t>avoiding </a:t>
            </a:r>
            <a:r>
              <a:rPr dirty="0" sz="1200">
                <a:latin typeface="Arial"/>
                <a:cs typeface="Arial"/>
              </a:rPr>
              <a:t>the  </a:t>
            </a:r>
            <a:r>
              <a:rPr dirty="0" sz="1200" spc="-5">
                <a:latin typeface="Arial"/>
                <a:cs typeface="Arial"/>
              </a:rPr>
              <a:t>search </a:t>
            </a:r>
            <a:r>
              <a:rPr dirty="0" sz="1200">
                <a:latin typeface="Arial"/>
                <a:cs typeface="Arial"/>
              </a:rPr>
              <a:t>of OPTAB </a:t>
            </a:r>
            <a:r>
              <a:rPr dirty="0" sz="1200" spc="-5">
                <a:latin typeface="Arial"/>
                <a:cs typeface="Arial"/>
              </a:rPr>
              <a:t>in </a:t>
            </a:r>
            <a:r>
              <a:rPr dirty="0" sz="1200">
                <a:latin typeface="Arial"/>
                <a:cs typeface="Arial"/>
              </a:rPr>
              <a:t>Pass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2.</a:t>
            </a:r>
            <a:endParaRPr sz="1200">
              <a:latin typeface="Arial"/>
              <a:cs typeface="Arial"/>
            </a:endParaRPr>
          </a:p>
          <a:p>
            <a:pPr marL="363855" indent="-172085">
              <a:lnSpc>
                <a:spcPct val="100000"/>
              </a:lnSpc>
              <a:spcBef>
                <a:spcPts val="114"/>
              </a:spcBef>
              <a:buChar char="•"/>
              <a:tabLst>
                <a:tab pos="364490" algn="l"/>
              </a:tabLst>
            </a:pPr>
            <a:r>
              <a:rPr dirty="0" sz="1200" spc="15">
                <a:latin typeface="Arial"/>
                <a:cs typeface="Arial"/>
              </a:rPr>
              <a:t>We </a:t>
            </a:r>
            <a:r>
              <a:rPr dirty="0" sz="1200" spc="-5">
                <a:latin typeface="Arial"/>
                <a:cs typeface="Arial"/>
              </a:rPr>
              <a:t>can make the linking loader algorithm more efficient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by:</a:t>
            </a:r>
            <a:endParaRPr sz="1200">
              <a:latin typeface="Arial"/>
              <a:cs typeface="Arial"/>
            </a:endParaRPr>
          </a:p>
          <a:p>
            <a:pPr lvl="1" marL="563880" marR="313055" indent="-143510">
              <a:lnSpc>
                <a:spcPts val="1080"/>
              </a:lnSpc>
              <a:spcBef>
                <a:spcPts val="265"/>
              </a:spcBef>
              <a:buChar char="–"/>
              <a:tabLst>
                <a:tab pos="564515" algn="l"/>
              </a:tabLst>
            </a:pPr>
            <a:r>
              <a:rPr dirty="0" sz="1000" spc="-10">
                <a:latin typeface="Arial"/>
                <a:cs typeface="Arial"/>
              </a:rPr>
              <a:t>assigning </a:t>
            </a:r>
            <a:r>
              <a:rPr dirty="0" sz="1000" spc="-5">
                <a:latin typeface="Arial"/>
                <a:cs typeface="Arial"/>
              </a:rPr>
              <a:t>a </a:t>
            </a:r>
            <a:r>
              <a:rPr dirty="0" sz="1000" spc="-5">
                <a:solidFill>
                  <a:srgbClr val="CC3200"/>
                </a:solidFill>
                <a:latin typeface="Arial"/>
                <a:cs typeface="Arial"/>
              </a:rPr>
              <a:t>reference number </a:t>
            </a:r>
            <a:r>
              <a:rPr dirty="0" sz="1000" spc="-5">
                <a:latin typeface="Arial"/>
                <a:cs typeface="Arial"/>
              </a:rPr>
              <a:t>to each external symbol referred to  </a:t>
            </a:r>
            <a:r>
              <a:rPr dirty="0" sz="1000" spc="-10">
                <a:latin typeface="Arial"/>
                <a:cs typeface="Arial"/>
              </a:rPr>
              <a:t>in </a:t>
            </a:r>
            <a:r>
              <a:rPr dirty="0" sz="1000" spc="-5">
                <a:latin typeface="Arial"/>
                <a:cs typeface="Arial"/>
              </a:rPr>
              <a:t>a control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section</a:t>
            </a:r>
            <a:endParaRPr sz="1000">
              <a:latin typeface="Arial"/>
              <a:cs typeface="Arial"/>
            </a:endParaRPr>
          </a:p>
          <a:p>
            <a:pPr lvl="2" marL="76327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763905" algn="l"/>
              </a:tabLst>
            </a:pPr>
            <a:r>
              <a:rPr dirty="0" sz="900" spc="-5">
                <a:latin typeface="Arial"/>
                <a:cs typeface="Arial"/>
              </a:rPr>
              <a:t>Control </a:t>
            </a:r>
            <a:r>
              <a:rPr dirty="0" sz="900">
                <a:latin typeface="Arial"/>
                <a:cs typeface="Arial"/>
              </a:rPr>
              <a:t>section name:</a:t>
            </a:r>
            <a:r>
              <a:rPr dirty="0" sz="900" spc="-7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  <a:p>
            <a:pPr lvl="2" marL="763270" marR="601980" indent="-114300">
              <a:lnSpc>
                <a:spcPts val="969"/>
              </a:lnSpc>
              <a:spcBef>
                <a:spcPts val="229"/>
              </a:spcBef>
              <a:buChar char="•"/>
              <a:tabLst>
                <a:tab pos="763905" algn="l"/>
              </a:tabLst>
            </a:pPr>
            <a:r>
              <a:rPr dirty="0" sz="900" spc="-5">
                <a:latin typeface="Arial"/>
                <a:cs typeface="Arial"/>
              </a:rPr>
              <a:t>Other external </a:t>
            </a:r>
            <a:r>
              <a:rPr dirty="0" sz="900">
                <a:latin typeface="Arial"/>
                <a:cs typeface="Arial"/>
              </a:rPr>
              <a:t>reference symbols (stored in the </a:t>
            </a:r>
            <a:r>
              <a:rPr dirty="0" sz="900" spc="-5">
                <a:latin typeface="Arial"/>
                <a:cs typeface="Arial"/>
              </a:rPr>
              <a:t>Refer </a:t>
            </a:r>
            <a:r>
              <a:rPr dirty="0" sz="900">
                <a:latin typeface="Arial"/>
                <a:cs typeface="Arial"/>
              </a:rPr>
              <a:t>records):  02symname, 03symname,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  <a:p>
            <a:pPr lvl="1" marL="563880" marR="610235" indent="-143510">
              <a:lnSpc>
                <a:spcPts val="1080"/>
              </a:lnSpc>
              <a:spcBef>
                <a:spcPts val="240"/>
              </a:spcBef>
              <a:buChar char="–"/>
              <a:tabLst>
                <a:tab pos="564515" algn="l"/>
              </a:tabLst>
            </a:pPr>
            <a:r>
              <a:rPr dirty="0" sz="1000" spc="-5">
                <a:latin typeface="Arial"/>
                <a:cs typeface="Arial"/>
              </a:rPr>
              <a:t>using </a:t>
            </a:r>
            <a:r>
              <a:rPr dirty="0" sz="1000" spc="-10">
                <a:latin typeface="Arial"/>
                <a:cs typeface="Arial"/>
              </a:rPr>
              <a:t>this </a:t>
            </a:r>
            <a:r>
              <a:rPr dirty="0" sz="1000" spc="-5">
                <a:latin typeface="Arial"/>
                <a:cs typeface="Arial"/>
              </a:rPr>
              <a:t>reference number (instead of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symbol name) </a:t>
            </a:r>
            <a:r>
              <a:rPr dirty="0" sz="1000" spc="-10">
                <a:latin typeface="Arial"/>
                <a:cs typeface="Arial"/>
              </a:rPr>
              <a:t>in  Modification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records</a:t>
            </a:r>
            <a:endParaRPr sz="1000">
              <a:latin typeface="Arial"/>
              <a:cs typeface="Arial"/>
            </a:endParaRPr>
          </a:p>
          <a:p>
            <a:pPr lvl="1" marL="563880" marR="334645" indent="-143510">
              <a:lnSpc>
                <a:spcPts val="1080"/>
              </a:lnSpc>
              <a:spcBef>
                <a:spcPts val="240"/>
              </a:spcBef>
              <a:buChar char="–"/>
              <a:tabLst>
                <a:tab pos="564515" algn="l"/>
              </a:tabLst>
            </a:pPr>
            <a:r>
              <a:rPr dirty="0" sz="1000" spc="-10">
                <a:latin typeface="Arial"/>
                <a:cs typeface="Arial"/>
              </a:rPr>
              <a:t>avoiding </a:t>
            </a:r>
            <a:r>
              <a:rPr dirty="0" sz="1000" spc="-5">
                <a:latin typeface="Arial"/>
                <a:cs typeface="Arial"/>
              </a:rPr>
              <a:t>multiple searches of ESTAB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same </a:t>
            </a:r>
            <a:r>
              <a:rPr dirty="0" sz="1000" spc="-10">
                <a:latin typeface="Arial"/>
                <a:cs typeface="Arial"/>
              </a:rPr>
              <a:t>symbol during  the loading </a:t>
            </a:r>
            <a:r>
              <a:rPr dirty="0" sz="1000" spc="-5">
                <a:latin typeface="Arial"/>
                <a:cs typeface="Arial"/>
              </a:rPr>
              <a:t>of a control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section.</a:t>
            </a:r>
            <a:endParaRPr sz="1000">
              <a:latin typeface="Arial"/>
              <a:cs typeface="Arial"/>
            </a:endParaRPr>
          </a:p>
          <a:p>
            <a:pPr lvl="2" marL="763270" marR="393065" indent="-114300">
              <a:lnSpc>
                <a:spcPts val="969"/>
              </a:lnSpc>
              <a:spcBef>
                <a:spcPts val="220"/>
              </a:spcBef>
              <a:buChar char="•"/>
              <a:tabLst>
                <a:tab pos="763905" algn="l"/>
              </a:tabLst>
            </a:pPr>
            <a:r>
              <a:rPr dirty="0" sz="900">
                <a:latin typeface="Arial"/>
                <a:cs typeface="Arial"/>
              </a:rPr>
              <a:t>Search of </a:t>
            </a:r>
            <a:r>
              <a:rPr dirty="0" sz="900" spc="-5">
                <a:latin typeface="Arial"/>
                <a:cs typeface="Arial"/>
              </a:rPr>
              <a:t>ESTAB </a:t>
            </a:r>
            <a:r>
              <a:rPr dirty="0" sz="900">
                <a:latin typeface="Arial"/>
                <a:cs typeface="Arial"/>
              </a:rPr>
              <a:t>for each </a:t>
            </a:r>
            <a:r>
              <a:rPr dirty="0" sz="900" spc="-5">
                <a:latin typeface="Arial"/>
                <a:cs typeface="Arial"/>
              </a:rPr>
              <a:t>external </a:t>
            </a:r>
            <a:r>
              <a:rPr dirty="0" sz="900">
                <a:latin typeface="Arial"/>
                <a:cs typeface="Arial"/>
              </a:rPr>
              <a:t>symbol can be performed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once </a:t>
            </a:r>
            <a:r>
              <a:rPr dirty="0" sz="900">
                <a:latin typeface="Arial"/>
                <a:cs typeface="Arial"/>
              </a:rPr>
              <a:t> and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result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stored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in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table</a:t>
            </a:r>
            <a:r>
              <a:rPr dirty="0" sz="900" spc="-2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indexed</a:t>
            </a:r>
            <a:r>
              <a:rPr dirty="0" sz="900">
                <a:latin typeface="Arial"/>
                <a:cs typeface="Arial"/>
              </a:rPr>
              <a:t> by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reference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number.</a:t>
            </a:r>
            <a:endParaRPr sz="900">
              <a:latin typeface="Arial"/>
              <a:cs typeface="Arial"/>
            </a:endParaRPr>
          </a:p>
          <a:p>
            <a:pPr lvl="2" marL="763270" marR="532130" indent="-114300">
              <a:lnSpc>
                <a:spcPts val="969"/>
              </a:lnSpc>
              <a:spcBef>
                <a:spcPts val="220"/>
              </a:spcBef>
              <a:buChar char="•"/>
              <a:tabLst>
                <a:tab pos="763905" algn="l"/>
              </a:tabLst>
            </a:pPr>
            <a:r>
              <a:rPr dirty="0" sz="900" spc="-5">
                <a:latin typeface="Arial"/>
                <a:cs typeface="Arial"/>
              </a:rPr>
              <a:t>The values </a:t>
            </a:r>
            <a:r>
              <a:rPr dirty="0" sz="900">
                <a:latin typeface="Arial"/>
                <a:cs typeface="Arial"/>
              </a:rPr>
              <a:t>for code modification can then be obtained by</a:t>
            </a:r>
            <a:r>
              <a:rPr dirty="0" sz="900" spc="-1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simply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indexing </a:t>
            </a:r>
            <a:r>
              <a:rPr dirty="0" sz="900">
                <a:latin typeface="Arial"/>
                <a:cs typeface="Arial"/>
              </a:rPr>
              <a:t>into the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table.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1116" y="6486138"/>
            <a:ext cx="3276600" cy="2598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6" y="7546842"/>
            <a:ext cx="280670" cy="203200"/>
          </a:xfrm>
          <a:custGeom>
            <a:avLst/>
            <a:gdLst/>
            <a:ahLst/>
            <a:cxnLst/>
            <a:rect l="l" t="t" r="r" b="b"/>
            <a:pathLst>
              <a:path w="280669" h="203200">
                <a:moveTo>
                  <a:pt x="153924" y="0"/>
                </a:moveTo>
                <a:lnTo>
                  <a:pt x="126492" y="0"/>
                </a:lnTo>
                <a:lnTo>
                  <a:pt x="112776" y="1524"/>
                </a:lnTo>
                <a:lnTo>
                  <a:pt x="62484" y="16764"/>
                </a:lnTo>
                <a:lnTo>
                  <a:pt x="24384" y="44196"/>
                </a:lnTo>
                <a:lnTo>
                  <a:pt x="3048" y="80772"/>
                </a:lnTo>
                <a:lnTo>
                  <a:pt x="0" y="102108"/>
                </a:lnTo>
                <a:lnTo>
                  <a:pt x="1524" y="112776"/>
                </a:lnTo>
                <a:lnTo>
                  <a:pt x="3048" y="121920"/>
                </a:lnTo>
                <a:lnTo>
                  <a:pt x="3048" y="123444"/>
                </a:lnTo>
                <a:lnTo>
                  <a:pt x="33528" y="166116"/>
                </a:lnTo>
                <a:lnTo>
                  <a:pt x="74676" y="190500"/>
                </a:lnTo>
                <a:lnTo>
                  <a:pt x="112776" y="201168"/>
                </a:lnTo>
                <a:lnTo>
                  <a:pt x="126492" y="202692"/>
                </a:lnTo>
                <a:lnTo>
                  <a:pt x="155448" y="202692"/>
                </a:lnTo>
                <a:lnTo>
                  <a:pt x="169164" y="201168"/>
                </a:lnTo>
                <a:lnTo>
                  <a:pt x="181356" y="198120"/>
                </a:lnTo>
                <a:lnTo>
                  <a:pt x="195072" y="195072"/>
                </a:lnTo>
                <a:lnTo>
                  <a:pt x="207264" y="190500"/>
                </a:lnTo>
                <a:lnTo>
                  <a:pt x="140208" y="190500"/>
                </a:lnTo>
                <a:lnTo>
                  <a:pt x="126492" y="188976"/>
                </a:lnTo>
                <a:lnTo>
                  <a:pt x="114300" y="188976"/>
                </a:lnTo>
                <a:lnTo>
                  <a:pt x="89916" y="182880"/>
                </a:lnTo>
                <a:lnTo>
                  <a:pt x="57912" y="169164"/>
                </a:lnTo>
                <a:lnTo>
                  <a:pt x="50292" y="163068"/>
                </a:lnTo>
                <a:lnTo>
                  <a:pt x="41148" y="156972"/>
                </a:lnTo>
                <a:lnTo>
                  <a:pt x="18288" y="126492"/>
                </a:lnTo>
                <a:lnTo>
                  <a:pt x="13716" y="109728"/>
                </a:lnTo>
                <a:lnTo>
                  <a:pt x="13716" y="91440"/>
                </a:lnTo>
                <a:lnTo>
                  <a:pt x="35052" y="51816"/>
                </a:lnTo>
                <a:lnTo>
                  <a:pt x="68580" y="27432"/>
                </a:lnTo>
                <a:lnTo>
                  <a:pt x="114300" y="13716"/>
                </a:lnTo>
                <a:lnTo>
                  <a:pt x="128016" y="12192"/>
                </a:lnTo>
                <a:lnTo>
                  <a:pt x="205740" y="12192"/>
                </a:lnTo>
                <a:lnTo>
                  <a:pt x="193548" y="7620"/>
                </a:lnTo>
                <a:lnTo>
                  <a:pt x="181356" y="4572"/>
                </a:lnTo>
                <a:lnTo>
                  <a:pt x="167640" y="1524"/>
                </a:lnTo>
                <a:lnTo>
                  <a:pt x="153924" y="0"/>
                </a:lnTo>
                <a:close/>
              </a:path>
              <a:path w="280669" h="203200">
                <a:moveTo>
                  <a:pt x="205740" y="12192"/>
                </a:moveTo>
                <a:lnTo>
                  <a:pt x="153924" y="12192"/>
                </a:lnTo>
                <a:lnTo>
                  <a:pt x="166116" y="13716"/>
                </a:lnTo>
                <a:lnTo>
                  <a:pt x="202692" y="22860"/>
                </a:lnTo>
                <a:lnTo>
                  <a:pt x="239268" y="45720"/>
                </a:lnTo>
                <a:lnTo>
                  <a:pt x="262128" y="76200"/>
                </a:lnTo>
                <a:lnTo>
                  <a:pt x="266700" y="92964"/>
                </a:lnTo>
                <a:lnTo>
                  <a:pt x="266700" y="111252"/>
                </a:lnTo>
                <a:lnTo>
                  <a:pt x="246888" y="150876"/>
                </a:lnTo>
                <a:lnTo>
                  <a:pt x="230124" y="163068"/>
                </a:lnTo>
                <a:lnTo>
                  <a:pt x="222504" y="169164"/>
                </a:lnTo>
                <a:lnTo>
                  <a:pt x="166116" y="188976"/>
                </a:lnTo>
                <a:lnTo>
                  <a:pt x="153924" y="190500"/>
                </a:lnTo>
                <a:lnTo>
                  <a:pt x="207264" y="190500"/>
                </a:lnTo>
                <a:lnTo>
                  <a:pt x="248412" y="166116"/>
                </a:lnTo>
                <a:lnTo>
                  <a:pt x="268224" y="141732"/>
                </a:lnTo>
                <a:lnTo>
                  <a:pt x="274320" y="132588"/>
                </a:lnTo>
                <a:lnTo>
                  <a:pt x="277368" y="123444"/>
                </a:lnTo>
                <a:lnTo>
                  <a:pt x="277368" y="121920"/>
                </a:lnTo>
                <a:lnTo>
                  <a:pt x="280416" y="100584"/>
                </a:lnTo>
                <a:lnTo>
                  <a:pt x="268224" y="60960"/>
                </a:lnTo>
                <a:lnTo>
                  <a:pt x="228600" y="22860"/>
                </a:lnTo>
                <a:lnTo>
                  <a:pt x="217932" y="16764"/>
                </a:lnTo>
                <a:lnTo>
                  <a:pt x="205740" y="12192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92096" y="6746742"/>
            <a:ext cx="280670" cy="203200"/>
          </a:xfrm>
          <a:custGeom>
            <a:avLst/>
            <a:gdLst/>
            <a:ahLst/>
            <a:cxnLst/>
            <a:rect l="l" t="t" r="r" b="b"/>
            <a:pathLst>
              <a:path w="280669" h="203200">
                <a:moveTo>
                  <a:pt x="153924" y="0"/>
                </a:moveTo>
                <a:lnTo>
                  <a:pt x="126492" y="0"/>
                </a:lnTo>
                <a:lnTo>
                  <a:pt x="112776" y="1524"/>
                </a:lnTo>
                <a:lnTo>
                  <a:pt x="62484" y="16764"/>
                </a:lnTo>
                <a:lnTo>
                  <a:pt x="24384" y="44196"/>
                </a:lnTo>
                <a:lnTo>
                  <a:pt x="3048" y="80772"/>
                </a:lnTo>
                <a:lnTo>
                  <a:pt x="0" y="102108"/>
                </a:lnTo>
                <a:lnTo>
                  <a:pt x="1524" y="112776"/>
                </a:lnTo>
                <a:lnTo>
                  <a:pt x="3048" y="121920"/>
                </a:lnTo>
                <a:lnTo>
                  <a:pt x="3048" y="123444"/>
                </a:lnTo>
                <a:lnTo>
                  <a:pt x="33528" y="166116"/>
                </a:lnTo>
                <a:lnTo>
                  <a:pt x="74676" y="190500"/>
                </a:lnTo>
                <a:lnTo>
                  <a:pt x="112776" y="201168"/>
                </a:lnTo>
                <a:lnTo>
                  <a:pt x="126492" y="202692"/>
                </a:lnTo>
                <a:lnTo>
                  <a:pt x="155448" y="202692"/>
                </a:lnTo>
                <a:lnTo>
                  <a:pt x="169164" y="201168"/>
                </a:lnTo>
                <a:lnTo>
                  <a:pt x="181356" y="198120"/>
                </a:lnTo>
                <a:lnTo>
                  <a:pt x="195072" y="195072"/>
                </a:lnTo>
                <a:lnTo>
                  <a:pt x="207264" y="190500"/>
                </a:lnTo>
                <a:lnTo>
                  <a:pt x="140208" y="190500"/>
                </a:lnTo>
                <a:lnTo>
                  <a:pt x="126492" y="188976"/>
                </a:lnTo>
                <a:lnTo>
                  <a:pt x="114300" y="188976"/>
                </a:lnTo>
                <a:lnTo>
                  <a:pt x="89916" y="182880"/>
                </a:lnTo>
                <a:lnTo>
                  <a:pt x="57912" y="169164"/>
                </a:lnTo>
                <a:lnTo>
                  <a:pt x="50292" y="163068"/>
                </a:lnTo>
                <a:lnTo>
                  <a:pt x="41148" y="156972"/>
                </a:lnTo>
                <a:lnTo>
                  <a:pt x="18288" y="126492"/>
                </a:lnTo>
                <a:lnTo>
                  <a:pt x="13716" y="109728"/>
                </a:lnTo>
                <a:lnTo>
                  <a:pt x="13716" y="91440"/>
                </a:lnTo>
                <a:lnTo>
                  <a:pt x="35052" y="51816"/>
                </a:lnTo>
                <a:lnTo>
                  <a:pt x="68580" y="27432"/>
                </a:lnTo>
                <a:lnTo>
                  <a:pt x="114300" y="13716"/>
                </a:lnTo>
                <a:lnTo>
                  <a:pt x="128016" y="12192"/>
                </a:lnTo>
                <a:lnTo>
                  <a:pt x="205740" y="12192"/>
                </a:lnTo>
                <a:lnTo>
                  <a:pt x="193548" y="7620"/>
                </a:lnTo>
                <a:lnTo>
                  <a:pt x="181356" y="4572"/>
                </a:lnTo>
                <a:lnTo>
                  <a:pt x="167640" y="1524"/>
                </a:lnTo>
                <a:lnTo>
                  <a:pt x="153924" y="0"/>
                </a:lnTo>
                <a:close/>
              </a:path>
              <a:path w="280669" h="203200">
                <a:moveTo>
                  <a:pt x="205740" y="12192"/>
                </a:moveTo>
                <a:lnTo>
                  <a:pt x="153924" y="12192"/>
                </a:lnTo>
                <a:lnTo>
                  <a:pt x="166116" y="13716"/>
                </a:lnTo>
                <a:lnTo>
                  <a:pt x="202692" y="22860"/>
                </a:lnTo>
                <a:lnTo>
                  <a:pt x="239268" y="45720"/>
                </a:lnTo>
                <a:lnTo>
                  <a:pt x="262128" y="76200"/>
                </a:lnTo>
                <a:lnTo>
                  <a:pt x="266700" y="92964"/>
                </a:lnTo>
                <a:lnTo>
                  <a:pt x="266700" y="111252"/>
                </a:lnTo>
                <a:lnTo>
                  <a:pt x="246888" y="150876"/>
                </a:lnTo>
                <a:lnTo>
                  <a:pt x="230124" y="163068"/>
                </a:lnTo>
                <a:lnTo>
                  <a:pt x="222504" y="169164"/>
                </a:lnTo>
                <a:lnTo>
                  <a:pt x="166116" y="188976"/>
                </a:lnTo>
                <a:lnTo>
                  <a:pt x="153924" y="190500"/>
                </a:lnTo>
                <a:lnTo>
                  <a:pt x="207264" y="190500"/>
                </a:lnTo>
                <a:lnTo>
                  <a:pt x="248412" y="166116"/>
                </a:lnTo>
                <a:lnTo>
                  <a:pt x="268224" y="141732"/>
                </a:lnTo>
                <a:lnTo>
                  <a:pt x="274320" y="132588"/>
                </a:lnTo>
                <a:lnTo>
                  <a:pt x="277368" y="123444"/>
                </a:lnTo>
                <a:lnTo>
                  <a:pt x="277368" y="121920"/>
                </a:lnTo>
                <a:lnTo>
                  <a:pt x="280416" y="100584"/>
                </a:lnTo>
                <a:lnTo>
                  <a:pt x="268224" y="60960"/>
                </a:lnTo>
                <a:lnTo>
                  <a:pt x="228600" y="22860"/>
                </a:lnTo>
                <a:lnTo>
                  <a:pt x="217932" y="16764"/>
                </a:lnTo>
                <a:lnTo>
                  <a:pt x="205740" y="12192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17064" y="6949434"/>
            <a:ext cx="640080" cy="597535"/>
          </a:xfrm>
          <a:custGeom>
            <a:avLst/>
            <a:gdLst/>
            <a:ahLst/>
            <a:cxnLst/>
            <a:rect l="l" t="t" r="r" b="b"/>
            <a:pathLst>
              <a:path w="640080" h="597534">
                <a:moveTo>
                  <a:pt x="619286" y="559516"/>
                </a:moveTo>
                <a:lnTo>
                  <a:pt x="603504" y="560832"/>
                </a:lnTo>
                <a:lnTo>
                  <a:pt x="624840" y="597408"/>
                </a:lnTo>
                <a:lnTo>
                  <a:pt x="637149" y="565404"/>
                </a:lnTo>
                <a:lnTo>
                  <a:pt x="620268" y="565404"/>
                </a:lnTo>
                <a:lnTo>
                  <a:pt x="619286" y="559516"/>
                </a:lnTo>
                <a:close/>
              </a:path>
              <a:path w="640080" h="597534">
                <a:moveTo>
                  <a:pt x="623943" y="559128"/>
                </a:moveTo>
                <a:lnTo>
                  <a:pt x="619286" y="559516"/>
                </a:lnTo>
                <a:lnTo>
                  <a:pt x="620268" y="565404"/>
                </a:lnTo>
                <a:lnTo>
                  <a:pt x="624840" y="565404"/>
                </a:lnTo>
                <a:lnTo>
                  <a:pt x="623943" y="559128"/>
                </a:lnTo>
                <a:close/>
              </a:path>
              <a:path w="640080" h="597534">
                <a:moveTo>
                  <a:pt x="640080" y="557784"/>
                </a:moveTo>
                <a:lnTo>
                  <a:pt x="623943" y="559128"/>
                </a:lnTo>
                <a:lnTo>
                  <a:pt x="624840" y="565404"/>
                </a:lnTo>
                <a:lnTo>
                  <a:pt x="637149" y="565404"/>
                </a:lnTo>
                <a:lnTo>
                  <a:pt x="640080" y="557784"/>
                </a:lnTo>
                <a:close/>
              </a:path>
              <a:path w="640080" h="597534">
                <a:moveTo>
                  <a:pt x="20804" y="37959"/>
                </a:moveTo>
                <a:lnTo>
                  <a:pt x="16144" y="38332"/>
                </a:lnTo>
                <a:lnTo>
                  <a:pt x="16764" y="42672"/>
                </a:lnTo>
                <a:lnTo>
                  <a:pt x="19812" y="56388"/>
                </a:lnTo>
                <a:lnTo>
                  <a:pt x="33528" y="97536"/>
                </a:lnTo>
                <a:lnTo>
                  <a:pt x="53340" y="137160"/>
                </a:lnTo>
                <a:lnTo>
                  <a:pt x="88392" y="184404"/>
                </a:lnTo>
                <a:lnTo>
                  <a:pt x="131064" y="227076"/>
                </a:lnTo>
                <a:lnTo>
                  <a:pt x="167640" y="254508"/>
                </a:lnTo>
                <a:lnTo>
                  <a:pt x="193548" y="268224"/>
                </a:lnTo>
                <a:lnTo>
                  <a:pt x="207264" y="275844"/>
                </a:lnTo>
                <a:lnTo>
                  <a:pt x="220980" y="280416"/>
                </a:lnTo>
                <a:lnTo>
                  <a:pt x="234696" y="286512"/>
                </a:lnTo>
                <a:lnTo>
                  <a:pt x="248412" y="291084"/>
                </a:lnTo>
                <a:lnTo>
                  <a:pt x="262128" y="294132"/>
                </a:lnTo>
                <a:lnTo>
                  <a:pt x="277368" y="297180"/>
                </a:lnTo>
                <a:lnTo>
                  <a:pt x="291084" y="298704"/>
                </a:lnTo>
                <a:lnTo>
                  <a:pt x="306324" y="300228"/>
                </a:lnTo>
                <a:lnTo>
                  <a:pt x="320040" y="301752"/>
                </a:lnTo>
                <a:lnTo>
                  <a:pt x="333756" y="301752"/>
                </a:lnTo>
                <a:lnTo>
                  <a:pt x="348996" y="303276"/>
                </a:lnTo>
                <a:lnTo>
                  <a:pt x="390144" y="310896"/>
                </a:lnTo>
                <a:lnTo>
                  <a:pt x="445008" y="332232"/>
                </a:lnTo>
                <a:lnTo>
                  <a:pt x="469392" y="347472"/>
                </a:lnTo>
                <a:lnTo>
                  <a:pt x="483108" y="355092"/>
                </a:lnTo>
                <a:lnTo>
                  <a:pt x="528828" y="393192"/>
                </a:lnTo>
                <a:lnTo>
                  <a:pt x="566928" y="438912"/>
                </a:lnTo>
                <a:lnTo>
                  <a:pt x="574548" y="451104"/>
                </a:lnTo>
                <a:lnTo>
                  <a:pt x="583692" y="463296"/>
                </a:lnTo>
                <a:lnTo>
                  <a:pt x="589788" y="475488"/>
                </a:lnTo>
                <a:lnTo>
                  <a:pt x="597408" y="489204"/>
                </a:lnTo>
                <a:lnTo>
                  <a:pt x="601980" y="501396"/>
                </a:lnTo>
                <a:lnTo>
                  <a:pt x="608076" y="515112"/>
                </a:lnTo>
                <a:lnTo>
                  <a:pt x="612648" y="528828"/>
                </a:lnTo>
                <a:lnTo>
                  <a:pt x="618744" y="556260"/>
                </a:lnTo>
                <a:lnTo>
                  <a:pt x="619286" y="559516"/>
                </a:lnTo>
                <a:lnTo>
                  <a:pt x="623943" y="559128"/>
                </a:lnTo>
                <a:lnTo>
                  <a:pt x="612648" y="513588"/>
                </a:lnTo>
                <a:lnTo>
                  <a:pt x="594360" y="473964"/>
                </a:lnTo>
                <a:lnTo>
                  <a:pt x="551688" y="411480"/>
                </a:lnTo>
                <a:lnTo>
                  <a:pt x="509016" y="370332"/>
                </a:lnTo>
                <a:lnTo>
                  <a:pt x="472440" y="342900"/>
                </a:lnTo>
                <a:lnTo>
                  <a:pt x="446532" y="329184"/>
                </a:lnTo>
                <a:lnTo>
                  <a:pt x="432816" y="321564"/>
                </a:lnTo>
                <a:lnTo>
                  <a:pt x="419100" y="316992"/>
                </a:lnTo>
                <a:lnTo>
                  <a:pt x="405384" y="310896"/>
                </a:lnTo>
                <a:lnTo>
                  <a:pt x="391668" y="306324"/>
                </a:lnTo>
                <a:lnTo>
                  <a:pt x="377952" y="303276"/>
                </a:lnTo>
                <a:lnTo>
                  <a:pt x="362712" y="300228"/>
                </a:lnTo>
                <a:lnTo>
                  <a:pt x="335280" y="297180"/>
                </a:lnTo>
                <a:lnTo>
                  <a:pt x="320040" y="295656"/>
                </a:lnTo>
                <a:lnTo>
                  <a:pt x="306324" y="295656"/>
                </a:lnTo>
                <a:lnTo>
                  <a:pt x="292608" y="294132"/>
                </a:lnTo>
                <a:lnTo>
                  <a:pt x="249936" y="286512"/>
                </a:lnTo>
                <a:lnTo>
                  <a:pt x="208788" y="271272"/>
                </a:lnTo>
                <a:lnTo>
                  <a:pt x="158496" y="242316"/>
                </a:lnTo>
                <a:lnTo>
                  <a:pt x="112776" y="204216"/>
                </a:lnTo>
                <a:lnTo>
                  <a:pt x="73152" y="158496"/>
                </a:lnTo>
                <a:lnTo>
                  <a:pt x="50292" y="121920"/>
                </a:lnTo>
                <a:lnTo>
                  <a:pt x="44196" y="108204"/>
                </a:lnTo>
                <a:lnTo>
                  <a:pt x="38100" y="96012"/>
                </a:lnTo>
                <a:lnTo>
                  <a:pt x="32004" y="82296"/>
                </a:lnTo>
                <a:lnTo>
                  <a:pt x="28956" y="68580"/>
                </a:lnTo>
                <a:lnTo>
                  <a:pt x="24384" y="54864"/>
                </a:lnTo>
                <a:lnTo>
                  <a:pt x="21336" y="41148"/>
                </a:lnTo>
                <a:lnTo>
                  <a:pt x="20804" y="37959"/>
                </a:lnTo>
                <a:close/>
              </a:path>
              <a:path w="640080" h="597534">
                <a:moveTo>
                  <a:pt x="15240" y="0"/>
                </a:moveTo>
                <a:lnTo>
                  <a:pt x="0" y="39624"/>
                </a:lnTo>
                <a:lnTo>
                  <a:pt x="16144" y="38332"/>
                </a:lnTo>
                <a:lnTo>
                  <a:pt x="15240" y="32004"/>
                </a:lnTo>
                <a:lnTo>
                  <a:pt x="35242" y="32004"/>
                </a:lnTo>
                <a:lnTo>
                  <a:pt x="15240" y="0"/>
                </a:lnTo>
                <a:close/>
              </a:path>
              <a:path w="640080" h="597534">
                <a:moveTo>
                  <a:pt x="19812" y="32004"/>
                </a:moveTo>
                <a:lnTo>
                  <a:pt x="15240" y="32004"/>
                </a:lnTo>
                <a:lnTo>
                  <a:pt x="16144" y="38332"/>
                </a:lnTo>
                <a:lnTo>
                  <a:pt x="20804" y="37959"/>
                </a:lnTo>
                <a:lnTo>
                  <a:pt x="19812" y="32004"/>
                </a:lnTo>
                <a:close/>
              </a:path>
              <a:path w="640080" h="597534">
                <a:moveTo>
                  <a:pt x="35242" y="32004"/>
                </a:moveTo>
                <a:lnTo>
                  <a:pt x="19812" y="32004"/>
                </a:lnTo>
                <a:lnTo>
                  <a:pt x="20804" y="37959"/>
                </a:lnTo>
                <a:lnTo>
                  <a:pt x="38100" y="36576"/>
                </a:lnTo>
                <a:lnTo>
                  <a:pt x="35242" y="32004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116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Examples of Using Reference</a:t>
            </a:r>
            <a:r>
              <a:rPr dirty="0" sz="1800" spc="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24100" y="1813555"/>
            <a:ext cx="2919983" cy="2951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116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Examples of Using Reference</a:t>
            </a:r>
            <a:r>
              <a:rPr dirty="0" sz="1800" spc="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5435" y="6350505"/>
            <a:ext cx="2909316" cy="2849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116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Examples of Using Reference</a:t>
            </a:r>
            <a:r>
              <a:rPr dirty="0" sz="1800" spc="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algn="ctr" marL="927735" marR="918210">
              <a:lnSpc>
                <a:spcPct val="100000"/>
              </a:lnSpc>
            </a:pPr>
            <a:r>
              <a:rPr dirty="0" sz="2200" spc="-15">
                <a:solidFill>
                  <a:srgbClr val="006500"/>
                </a:solidFill>
                <a:latin typeface="Arial"/>
                <a:cs typeface="Arial"/>
              </a:rPr>
              <a:t>M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</a:t>
            </a:r>
            <a:r>
              <a:rPr dirty="0" sz="2200">
                <a:solidFill>
                  <a:srgbClr val="006500"/>
                </a:solidFill>
                <a:latin typeface="Arial"/>
                <a:cs typeface="Arial"/>
              </a:rPr>
              <a:t>c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hine-Independent 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Loader</a:t>
            </a:r>
            <a:r>
              <a:rPr dirty="0" sz="2200" spc="-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algn="ctr" marL="1179195" marR="1092200">
              <a:lnSpc>
                <a:spcPct val="107500"/>
              </a:lnSpc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Automatic Library</a:t>
            </a:r>
            <a:r>
              <a:rPr dirty="0" sz="1600" spc="-3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Search  Loader</a:t>
            </a:r>
            <a:r>
              <a:rPr dirty="0" sz="1600" spc="-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Options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Machine-Independent Loader</a:t>
            </a:r>
            <a:r>
              <a:rPr dirty="0" sz="1800" spc="5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40055" marR="535940" indent="-172085">
              <a:lnSpc>
                <a:spcPct val="100000"/>
              </a:lnSpc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Automatic </a:t>
            </a:r>
            <a:r>
              <a:rPr dirty="0" sz="1400">
                <a:latin typeface="Arial"/>
                <a:cs typeface="Arial"/>
              </a:rPr>
              <a:t>library search for </a:t>
            </a:r>
            <a:r>
              <a:rPr dirty="0" sz="1400" spc="-5">
                <a:latin typeface="Arial"/>
                <a:cs typeface="Arial"/>
              </a:rPr>
              <a:t>handling external  </a:t>
            </a:r>
            <a:r>
              <a:rPr dirty="0" sz="1400">
                <a:latin typeface="Arial"/>
                <a:cs typeface="Arial"/>
              </a:rPr>
              <a:t>references</a:t>
            </a:r>
            <a:endParaRPr sz="1400">
              <a:latin typeface="Arial"/>
              <a:cs typeface="Arial"/>
            </a:endParaRPr>
          </a:p>
          <a:p>
            <a:pPr algn="just" lvl="1" marL="640080" marR="55245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allows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latin typeface="Arial"/>
                <a:cs typeface="Arial"/>
              </a:rPr>
              <a:t>programmer </a:t>
            </a:r>
            <a:r>
              <a:rPr dirty="0" sz="1200">
                <a:latin typeface="Arial"/>
                <a:cs typeface="Arial"/>
              </a:rPr>
              <a:t>to use </a:t>
            </a:r>
            <a:r>
              <a:rPr dirty="0" sz="1200" spc="-5">
                <a:latin typeface="Arial"/>
                <a:cs typeface="Arial"/>
              </a:rPr>
              <a:t>standard subroutines  which are automatically retrieved </a:t>
            </a:r>
            <a:r>
              <a:rPr dirty="0" sz="1200">
                <a:latin typeface="Arial"/>
                <a:cs typeface="Arial"/>
              </a:rPr>
              <a:t>from a </a:t>
            </a:r>
            <a:r>
              <a:rPr dirty="0" sz="1200" spc="-5">
                <a:latin typeface="Arial"/>
                <a:cs typeface="Arial"/>
              </a:rPr>
              <a:t>library </a:t>
            </a:r>
            <a:r>
              <a:rPr dirty="0" sz="1200">
                <a:latin typeface="Arial"/>
                <a:cs typeface="Arial"/>
              </a:rPr>
              <a:t>as  they </a:t>
            </a:r>
            <a:r>
              <a:rPr dirty="0" sz="1200" spc="-5">
                <a:latin typeface="Arial"/>
                <a:cs typeface="Arial"/>
              </a:rPr>
              <a:t>are </a:t>
            </a:r>
            <a:r>
              <a:rPr dirty="0" sz="1200">
                <a:latin typeface="Arial"/>
                <a:cs typeface="Arial"/>
              </a:rPr>
              <a:t>needed </a:t>
            </a:r>
            <a:r>
              <a:rPr dirty="0" sz="1200" spc="-5">
                <a:latin typeface="Arial"/>
                <a:cs typeface="Arial"/>
              </a:rPr>
              <a:t>during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linking</a:t>
            </a:r>
            <a:endParaRPr sz="1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33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Options of </a:t>
            </a:r>
            <a:r>
              <a:rPr dirty="0" sz="1400">
                <a:latin typeface="Arial"/>
                <a:cs typeface="Arial"/>
              </a:rPr>
              <a:t>linking </a:t>
            </a:r>
            <a:r>
              <a:rPr dirty="0" sz="1400" spc="-5">
                <a:latin typeface="Arial"/>
                <a:cs typeface="Arial"/>
              </a:rPr>
              <a:t>and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loading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Specifying alternative sources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8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Changing </a:t>
            </a:r>
            <a:r>
              <a:rPr dirty="0" sz="1200">
                <a:latin typeface="Arial"/>
                <a:cs typeface="Arial"/>
              </a:rPr>
              <a:t>or </a:t>
            </a:r>
            <a:r>
              <a:rPr dirty="0" sz="1200" spc="-5">
                <a:latin typeface="Arial"/>
                <a:cs typeface="Arial"/>
              </a:rPr>
              <a:t>deleting external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references</a:t>
            </a:r>
            <a:endParaRPr sz="1200">
              <a:latin typeface="Arial"/>
              <a:cs typeface="Arial"/>
            </a:endParaRPr>
          </a:p>
          <a:p>
            <a:pPr lvl="1" marL="640080" marR="687705" indent="-143510">
              <a:lnSpc>
                <a:spcPct val="100000"/>
              </a:lnSpc>
              <a:spcBef>
                <a:spcPts val="290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Controlling </a:t>
            </a:r>
            <a:r>
              <a:rPr dirty="0" sz="1200">
                <a:latin typeface="Arial"/>
                <a:cs typeface="Arial"/>
              </a:rPr>
              <a:t>the automatic </a:t>
            </a:r>
            <a:r>
              <a:rPr dirty="0" sz="1200" spc="-5">
                <a:latin typeface="Arial"/>
                <a:cs typeface="Arial"/>
              </a:rPr>
              <a:t>processing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external  </a:t>
            </a:r>
            <a:r>
              <a:rPr dirty="0" sz="1200">
                <a:latin typeface="Arial"/>
                <a:cs typeface="Arial"/>
              </a:rPr>
              <a:t>references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709930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Automatic Library</a:t>
            </a:r>
            <a:r>
              <a:rPr dirty="0" sz="22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Search</a:t>
            </a:r>
            <a:endParaRPr sz="2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51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Goal:</a:t>
            </a:r>
            <a:endParaRPr sz="1400">
              <a:latin typeface="Arial"/>
              <a:cs typeface="Arial"/>
            </a:endParaRPr>
          </a:p>
          <a:p>
            <a:pPr lvl="1" marL="640080" marR="425450" indent="-143510">
              <a:lnSpc>
                <a:spcPct val="8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 spc="-5">
                <a:solidFill>
                  <a:srgbClr val="0000FF"/>
                </a:solidFill>
                <a:latin typeface="Arial"/>
                <a:cs typeface="Arial"/>
              </a:rPr>
              <a:t>automatically </a:t>
            </a:r>
            <a:r>
              <a:rPr dirty="0" sz="1200" spc="-5">
                <a:solidFill>
                  <a:srgbClr val="CC3200"/>
                </a:solidFill>
                <a:latin typeface="Arial"/>
                <a:cs typeface="Arial"/>
              </a:rPr>
              <a:t>incorporate </a:t>
            </a:r>
            <a:r>
              <a:rPr dirty="0" sz="1200" spc="-5">
                <a:latin typeface="Arial"/>
                <a:cs typeface="Arial"/>
              </a:rPr>
              <a:t>routines </a:t>
            </a:r>
            <a:r>
              <a:rPr dirty="0" sz="1200">
                <a:latin typeface="Arial"/>
                <a:cs typeface="Arial"/>
              </a:rPr>
              <a:t>from </a:t>
            </a:r>
            <a:r>
              <a:rPr dirty="0" sz="1200" spc="-5">
                <a:latin typeface="Arial"/>
                <a:cs typeface="Arial"/>
              </a:rPr>
              <a:t>subprogram  libraries into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program being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loaded</a:t>
            </a:r>
            <a:endParaRPr sz="12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840105" algn="l"/>
              </a:tabLst>
            </a:pPr>
            <a:r>
              <a:rPr dirty="0" sz="1000" spc="-10">
                <a:latin typeface="Arial"/>
                <a:cs typeface="Arial"/>
              </a:rPr>
              <a:t>Standard system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library</a:t>
            </a:r>
            <a:endParaRPr sz="1000">
              <a:latin typeface="Arial"/>
              <a:cs typeface="Arial"/>
            </a:endParaRPr>
          </a:p>
          <a:p>
            <a:pPr lvl="2" marL="839469" marR="313690" indent="-114300">
              <a:lnSpc>
                <a:spcPts val="960"/>
              </a:lnSpc>
              <a:spcBef>
                <a:spcPts val="229"/>
              </a:spcBef>
              <a:buChar char="•"/>
              <a:tabLst>
                <a:tab pos="840105" algn="l"/>
              </a:tabLst>
            </a:pPr>
            <a:r>
              <a:rPr dirty="0" sz="1000" spc="-10">
                <a:latin typeface="Arial"/>
                <a:cs typeface="Arial"/>
              </a:rPr>
              <a:t>Libraries </a:t>
            </a:r>
            <a:r>
              <a:rPr dirty="0" sz="1000" spc="-5">
                <a:latin typeface="Arial"/>
                <a:cs typeface="Arial"/>
              </a:rPr>
              <a:t>specified by control statements or by parameters to 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loader</a:t>
            </a:r>
            <a:endParaRPr sz="1000">
              <a:latin typeface="Arial"/>
              <a:cs typeface="Arial"/>
            </a:endParaRPr>
          </a:p>
          <a:p>
            <a:pPr marL="440055" marR="269240" indent="-172085">
              <a:lnSpc>
                <a:spcPts val="1340"/>
              </a:lnSpc>
              <a:spcBef>
                <a:spcPts val="32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The </a:t>
            </a:r>
            <a:r>
              <a:rPr dirty="0" sz="1400">
                <a:latin typeface="Arial"/>
                <a:cs typeface="Arial"/>
              </a:rPr>
              <a:t>subroutines called </a:t>
            </a:r>
            <a:r>
              <a:rPr dirty="0" sz="1400" spc="-5">
                <a:latin typeface="Arial"/>
                <a:cs typeface="Arial"/>
              </a:rPr>
              <a:t>by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program </a:t>
            </a:r>
            <a:r>
              <a:rPr dirty="0" sz="1400">
                <a:latin typeface="Arial"/>
                <a:cs typeface="Arial"/>
              </a:rPr>
              <a:t>are  automatically </a:t>
            </a:r>
            <a:r>
              <a:rPr dirty="0" sz="1400">
                <a:solidFill>
                  <a:srgbClr val="CC3200"/>
                </a:solidFill>
                <a:latin typeface="Arial"/>
                <a:cs typeface="Arial"/>
              </a:rPr>
              <a:t>fetched </a:t>
            </a:r>
            <a:r>
              <a:rPr dirty="0" sz="1400">
                <a:latin typeface="Arial"/>
                <a:cs typeface="Arial"/>
              </a:rPr>
              <a:t>from the </a:t>
            </a:r>
            <a:r>
              <a:rPr dirty="0" sz="1400" spc="-5">
                <a:latin typeface="Arial"/>
                <a:cs typeface="Arial"/>
              </a:rPr>
              <a:t>library, </a:t>
            </a:r>
            <a:r>
              <a:rPr dirty="0" sz="1400">
                <a:solidFill>
                  <a:srgbClr val="CC3200"/>
                </a:solidFill>
                <a:latin typeface="Arial"/>
                <a:cs typeface="Arial"/>
              </a:rPr>
              <a:t>linked </a:t>
            </a:r>
            <a:r>
              <a:rPr dirty="0" sz="1400" spc="-5">
                <a:latin typeface="Arial"/>
                <a:cs typeface="Arial"/>
              </a:rPr>
              <a:t>with 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main program, and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CC3200"/>
                </a:solidFill>
                <a:latin typeface="Arial"/>
                <a:cs typeface="Arial"/>
              </a:rPr>
              <a:t>loaded</a:t>
            </a:r>
            <a:r>
              <a:rPr dirty="0" sz="1400" spc="-5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440055" marR="315595" indent="-172085">
              <a:lnSpc>
                <a:spcPct val="80000"/>
              </a:lnSpc>
              <a:spcBef>
                <a:spcPts val="35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The programmer does not need </a:t>
            </a:r>
            <a:r>
              <a:rPr dirty="0" sz="1400">
                <a:latin typeface="Arial"/>
                <a:cs typeface="Arial"/>
              </a:rPr>
              <a:t>to take </a:t>
            </a:r>
            <a:r>
              <a:rPr dirty="0" sz="1400" spc="-5">
                <a:latin typeface="Arial"/>
                <a:cs typeface="Arial"/>
              </a:rPr>
              <a:t>any  </a:t>
            </a:r>
            <a:r>
              <a:rPr dirty="0" sz="1400">
                <a:latin typeface="Arial"/>
                <a:cs typeface="Arial"/>
              </a:rPr>
              <a:t>action </a:t>
            </a:r>
            <a:r>
              <a:rPr dirty="0" sz="1400" spc="-5">
                <a:latin typeface="Arial"/>
                <a:cs typeface="Arial"/>
              </a:rPr>
              <a:t>beyond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mentioning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the subroutine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names  as external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references </a:t>
            </a:r>
            <a:r>
              <a:rPr dirty="0" sz="1400">
                <a:latin typeface="Arial"/>
                <a:cs typeface="Arial"/>
              </a:rPr>
              <a:t>in the source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306070">
              <a:lnSpc>
                <a:spcPct val="100000"/>
              </a:lnSpc>
              <a:spcBef>
                <a:spcPts val="1315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Implementation of Automatic Library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 marL="444500" marR="383540" indent="-172085">
              <a:lnSpc>
                <a:spcPts val="1300"/>
              </a:lnSpc>
              <a:spcBef>
                <a:spcPts val="860"/>
              </a:spcBef>
              <a:buChar char="•"/>
              <a:tabLst>
                <a:tab pos="445134" algn="l"/>
              </a:tabLst>
            </a:pPr>
            <a:r>
              <a:rPr dirty="0" sz="1200" spc="-5">
                <a:latin typeface="Arial"/>
                <a:cs typeface="Arial"/>
              </a:rPr>
              <a:t>Linking loader </a:t>
            </a:r>
            <a:r>
              <a:rPr dirty="0" sz="1200">
                <a:latin typeface="Arial"/>
                <a:cs typeface="Arial"/>
              </a:rPr>
              <a:t>must keep </a:t>
            </a:r>
            <a:r>
              <a:rPr dirty="0" sz="1200" spc="-5">
                <a:latin typeface="Arial"/>
                <a:cs typeface="Arial"/>
              </a:rPr>
              <a:t>track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external symbols </a:t>
            </a:r>
            <a:r>
              <a:rPr dirty="0" sz="1200">
                <a:latin typeface="Arial"/>
                <a:cs typeface="Arial"/>
              </a:rPr>
              <a:t>that  </a:t>
            </a:r>
            <a:r>
              <a:rPr dirty="0" sz="1200" spc="-5">
                <a:latin typeface="Arial"/>
                <a:cs typeface="Arial"/>
              </a:rPr>
              <a:t>are referred </a:t>
            </a:r>
            <a:r>
              <a:rPr dirty="0" sz="1200">
                <a:latin typeface="Arial"/>
                <a:cs typeface="Arial"/>
              </a:rPr>
              <a:t>to, but not defined, </a:t>
            </a:r>
            <a:r>
              <a:rPr dirty="0" sz="1200" spc="-5">
                <a:latin typeface="Arial"/>
                <a:cs typeface="Arial"/>
              </a:rPr>
              <a:t>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primary input </a:t>
            </a:r>
            <a:r>
              <a:rPr dirty="0" sz="1200">
                <a:latin typeface="Arial"/>
                <a:cs typeface="Arial"/>
              </a:rPr>
              <a:t>to  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loader.</a:t>
            </a:r>
            <a:endParaRPr sz="1200">
              <a:latin typeface="Arial"/>
              <a:cs typeface="Arial"/>
            </a:endParaRPr>
          </a:p>
          <a:p>
            <a:pPr lvl="1" marL="644525" marR="504825" indent="-143510">
              <a:lnSpc>
                <a:spcPts val="1080"/>
              </a:lnSpc>
              <a:spcBef>
                <a:spcPts val="235"/>
              </a:spcBef>
              <a:buChar char="–"/>
              <a:tabLst>
                <a:tab pos="645160" algn="l"/>
              </a:tabLst>
            </a:pPr>
            <a:r>
              <a:rPr dirty="0" sz="1000" spc="-10">
                <a:latin typeface="Arial"/>
                <a:cs typeface="Arial"/>
              </a:rPr>
              <a:t>Enter symbols </a:t>
            </a:r>
            <a:r>
              <a:rPr dirty="0" sz="1000" spc="-5">
                <a:latin typeface="Arial"/>
                <a:cs typeface="Arial"/>
              </a:rPr>
              <a:t>from each Refer record </a:t>
            </a:r>
            <a:r>
              <a:rPr dirty="0" sz="1000" spc="-10">
                <a:latin typeface="Arial"/>
                <a:cs typeface="Arial"/>
              </a:rPr>
              <a:t>into </a:t>
            </a:r>
            <a:r>
              <a:rPr dirty="0" sz="1000" spc="-5">
                <a:latin typeface="Arial"/>
                <a:cs typeface="Arial"/>
              </a:rPr>
              <a:t>ESTAB </a:t>
            </a:r>
            <a:r>
              <a:rPr dirty="0" sz="1000" spc="-10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mark  </a:t>
            </a:r>
            <a:r>
              <a:rPr dirty="0" sz="1000" spc="-10">
                <a:latin typeface="Arial"/>
                <a:cs typeface="Arial"/>
              </a:rPr>
              <a:t>them undefined unless </a:t>
            </a:r>
            <a:r>
              <a:rPr dirty="0" sz="1000" spc="-5">
                <a:latin typeface="Arial"/>
                <a:cs typeface="Arial"/>
              </a:rPr>
              <a:t>these </a:t>
            </a:r>
            <a:r>
              <a:rPr dirty="0" sz="1000" spc="-10">
                <a:latin typeface="Arial"/>
                <a:cs typeface="Arial"/>
              </a:rPr>
              <a:t>symbols </a:t>
            </a:r>
            <a:r>
              <a:rPr dirty="0" sz="1000" spc="-5">
                <a:latin typeface="Arial"/>
                <a:cs typeface="Arial"/>
              </a:rPr>
              <a:t>are </a:t>
            </a:r>
            <a:r>
              <a:rPr dirty="0" sz="1000" spc="-10">
                <a:latin typeface="Arial"/>
                <a:cs typeface="Arial"/>
              </a:rPr>
              <a:t>already</a:t>
            </a:r>
            <a:r>
              <a:rPr dirty="0" sz="1000" spc="1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present</a:t>
            </a:r>
            <a:endParaRPr sz="1000">
              <a:latin typeface="Arial"/>
              <a:cs typeface="Arial"/>
            </a:endParaRPr>
          </a:p>
          <a:p>
            <a:pPr lvl="1" marL="644525" indent="-143510">
              <a:lnSpc>
                <a:spcPct val="100000"/>
              </a:lnSpc>
              <a:spcBef>
                <a:spcPts val="105"/>
              </a:spcBef>
              <a:buChar char="–"/>
              <a:tabLst>
                <a:tab pos="645160" algn="l"/>
              </a:tabLst>
            </a:pPr>
            <a:r>
              <a:rPr dirty="0" sz="1000" spc="-5">
                <a:latin typeface="Arial"/>
                <a:cs typeface="Arial"/>
              </a:rPr>
              <a:t>Make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symbol defined </a:t>
            </a:r>
            <a:r>
              <a:rPr dirty="0" sz="1000" spc="-10">
                <a:latin typeface="Arial"/>
                <a:cs typeface="Arial"/>
              </a:rPr>
              <a:t>when its definition is</a:t>
            </a:r>
            <a:r>
              <a:rPr dirty="0" sz="1000" spc="1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encountered</a:t>
            </a:r>
            <a:endParaRPr sz="1000">
              <a:latin typeface="Arial"/>
              <a:cs typeface="Arial"/>
            </a:endParaRPr>
          </a:p>
          <a:p>
            <a:pPr lvl="1" marL="644525" marR="796290" indent="-143510">
              <a:lnSpc>
                <a:spcPts val="1080"/>
              </a:lnSpc>
              <a:spcBef>
                <a:spcPts val="254"/>
              </a:spcBef>
              <a:buChar char="–"/>
              <a:tabLst>
                <a:tab pos="645160" algn="l"/>
              </a:tabLst>
            </a:pPr>
            <a:r>
              <a:rPr dirty="0" sz="1000" spc="-5">
                <a:latin typeface="Arial"/>
                <a:cs typeface="Arial"/>
              </a:rPr>
              <a:t>At </a:t>
            </a:r>
            <a:r>
              <a:rPr dirty="0" sz="1000" spc="-10">
                <a:latin typeface="Arial"/>
                <a:cs typeface="Arial"/>
              </a:rPr>
              <a:t>the end </a:t>
            </a:r>
            <a:r>
              <a:rPr dirty="0" sz="1000" spc="-5">
                <a:latin typeface="Arial"/>
                <a:cs typeface="Arial"/>
              </a:rPr>
              <a:t>of Pass1, </a:t>
            </a:r>
            <a:r>
              <a:rPr dirty="0" sz="1000" spc="-10">
                <a:latin typeface="Arial"/>
                <a:cs typeface="Arial"/>
              </a:rPr>
              <a:t>the symbols in </a:t>
            </a:r>
            <a:r>
              <a:rPr dirty="0" sz="1000" spc="-5">
                <a:latin typeface="Arial"/>
                <a:cs typeface="Arial"/>
              </a:rPr>
              <a:t>ESTAB </a:t>
            </a:r>
            <a:r>
              <a:rPr dirty="0" sz="1000" spc="-10">
                <a:latin typeface="Arial"/>
                <a:cs typeface="Arial"/>
              </a:rPr>
              <a:t>that </a:t>
            </a:r>
            <a:r>
              <a:rPr dirty="0" sz="1000" spc="-5">
                <a:latin typeface="Arial"/>
                <a:cs typeface="Arial"/>
              </a:rPr>
              <a:t>remain  </a:t>
            </a:r>
            <a:r>
              <a:rPr dirty="0" sz="1000" spc="-10">
                <a:latin typeface="Arial"/>
                <a:cs typeface="Arial"/>
              </a:rPr>
              <a:t>undefined </a:t>
            </a:r>
            <a:r>
              <a:rPr dirty="0" sz="1000" spc="-5">
                <a:latin typeface="Arial"/>
                <a:cs typeface="Arial"/>
              </a:rPr>
              <a:t>represent </a:t>
            </a:r>
            <a:r>
              <a:rPr dirty="0" sz="1000" spc="-10">
                <a:solidFill>
                  <a:srgbClr val="CC3200"/>
                </a:solidFill>
                <a:latin typeface="Arial"/>
                <a:cs typeface="Arial"/>
              </a:rPr>
              <a:t>unresolved </a:t>
            </a:r>
            <a:r>
              <a:rPr dirty="0" sz="1000" spc="-5">
                <a:latin typeface="Arial"/>
                <a:cs typeface="Arial"/>
              </a:rPr>
              <a:t>external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references.</a:t>
            </a:r>
            <a:endParaRPr sz="1000">
              <a:latin typeface="Arial"/>
              <a:cs typeface="Arial"/>
            </a:endParaRPr>
          </a:p>
          <a:p>
            <a:pPr marL="444500" marR="315595" indent="-172085">
              <a:lnSpc>
                <a:spcPts val="1300"/>
              </a:lnSpc>
              <a:spcBef>
                <a:spcPts val="280"/>
              </a:spcBef>
              <a:buChar char="•"/>
              <a:tabLst>
                <a:tab pos="445134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loader searches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libraries </a:t>
            </a:r>
            <a:r>
              <a:rPr dirty="0" sz="1200">
                <a:latin typeface="Arial"/>
                <a:cs typeface="Arial"/>
              </a:rPr>
              <a:t>for </a:t>
            </a:r>
            <a:r>
              <a:rPr dirty="0" sz="1200" spc="-5">
                <a:latin typeface="Arial"/>
                <a:cs typeface="Arial"/>
              </a:rPr>
              <a:t>routines </a:t>
            </a:r>
            <a:r>
              <a:rPr dirty="0" sz="1200">
                <a:latin typeface="Arial"/>
                <a:cs typeface="Arial"/>
              </a:rPr>
              <a:t>that  </a:t>
            </a:r>
            <a:r>
              <a:rPr dirty="0" sz="1200" spc="-5">
                <a:latin typeface="Arial"/>
                <a:cs typeface="Arial"/>
              </a:rPr>
              <a:t>contain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definitions </a:t>
            </a:r>
            <a:r>
              <a:rPr dirty="0" sz="1200">
                <a:latin typeface="Arial"/>
                <a:cs typeface="Arial"/>
              </a:rPr>
              <a:t>of these </a:t>
            </a:r>
            <a:r>
              <a:rPr dirty="0" sz="1200" spc="-5">
                <a:latin typeface="Arial"/>
                <a:cs typeface="Arial"/>
              </a:rPr>
              <a:t>unresolved symbols, </a:t>
            </a:r>
            <a:r>
              <a:rPr dirty="0" sz="1200">
                <a:latin typeface="Arial"/>
                <a:cs typeface="Arial"/>
              </a:rPr>
              <a:t>and  </a:t>
            </a:r>
            <a:r>
              <a:rPr dirty="0" sz="1200" spc="-5">
                <a:latin typeface="Arial"/>
                <a:cs typeface="Arial"/>
              </a:rPr>
              <a:t>processes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subroutines </a:t>
            </a:r>
            <a:r>
              <a:rPr dirty="0" sz="1200">
                <a:latin typeface="Arial"/>
                <a:cs typeface="Arial"/>
              </a:rPr>
              <a:t>found by </a:t>
            </a:r>
            <a:r>
              <a:rPr dirty="0" sz="1200" spc="-5">
                <a:latin typeface="Arial"/>
                <a:cs typeface="Arial"/>
              </a:rPr>
              <a:t>this search process  exactly </a:t>
            </a:r>
            <a:r>
              <a:rPr dirty="0" sz="1200">
                <a:latin typeface="Arial"/>
                <a:cs typeface="Arial"/>
              </a:rPr>
              <a:t>as </a:t>
            </a:r>
            <a:r>
              <a:rPr dirty="0" sz="1200" spc="-5">
                <a:latin typeface="Arial"/>
                <a:cs typeface="Arial"/>
              </a:rPr>
              <a:t>if </a:t>
            </a:r>
            <a:r>
              <a:rPr dirty="0" sz="1200">
                <a:latin typeface="Arial"/>
                <a:cs typeface="Arial"/>
              </a:rPr>
              <a:t>they had been </a:t>
            </a:r>
            <a:r>
              <a:rPr dirty="0" sz="1200" spc="-5">
                <a:latin typeface="Arial"/>
                <a:cs typeface="Arial"/>
              </a:rPr>
              <a:t>part </a:t>
            </a:r>
            <a:r>
              <a:rPr dirty="0" sz="1200">
                <a:latin typeface="Arial"/>
                <a:cs typeface="Arial"/>
              </a:rPr>
              <a:t>of the </a:t>
            </a:r>
            <a:r>
              <a:rPr dirty="0" sz="1200" spc="-5">
                <a:latin typeface="Arial"/>
                <a:cs typeface="Arial"/>
              </a:rPr>
              <a:t>primary input  </a:t>
            </a:r>
            <a:r>
              <a:rPr dirty="0" sz="1200">
                <a:latin typeface="Arial"/>
                <a:cs typeface="Arial"/>
              </a:rPr>
              <a:t>stream.</a:t>
            </a:r>
            <a:endParaRPr sz="1200">
              <a:latin typeface="Arial"/>
              <a:cs typeface="Arial"/>
            </a:endParaRPr>
          </a:p>
          <a:p>
            <a:pPr marL="444500" marR="849630" indent="-172085">
              <a:lnSpc>
                <a:spcPts val="1300"/>
              </a:lnSpc>
              <a:spcBef>
                <a:spcPts val="270"/>
              </a:spcBef>
              <a:buChar char="•"/>
              <a:tabLst>
                <a:tab pos="445134" algn="l"/>
              </a:tabLst>
            </a:pPr>
            <a:r>
              <a:rPr dirty="0" sz="1200" spc="-5">
                <a:latin typeface="Arial"/>
                <a:cs typeface="Arial"/>
              </a:rPr>
              <a:t>Repeat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above library search process until all  </a:t>
            </a:r>
            <a:r>
              <a:rPr dirty="0" sz="1200">
                <a:latin typeface="Arial"/>
                <a:cs typeface="Arial"/>
              </a:rPr>
              <a:t>references </a:t>
            </a:r>
            <a:r>
              <a:rPr dirty="0" sz="1200" spc="-5">
                <a:latin typeface="Arial"/>
                <a:cs typeface="Arial"/>
              </a:rPr>
              <a:t>are resolved, </a:t>
            </a:r>
            <a:r>
              <a:rPr dirty="0" sz="1200">
                <a:latin typeface="Arial"/>
                <a:cs typeface="Arial"/>
              </a:rPr>
              <a:t>because the fetched  </a:t>
            </a:r>
            <a:r>
              <a:rPr dirty="0" sz="1200" spc="-5">
                <a:latin typeface="Arial"/>
                <a:cs typeface="Arial"/>
              </a:rPr>
              <a:t>subroutines </a:t>
            </a:r>
            <a:r>
              <a:rPr dirty="0" sz="1200">
                <a:latin typeface="Arial"/>
                <a:cs typeface="Arial"/>
              </a:rPr>
              <a:t>may </a:t>
            </a:r>
            <a:r>
              <a:rPr dirty="0" sz="1200" spc="-5">
                <a:latin typeface="Arial"/>
                <a:cs typeface="Arial"/>
              </a:rPr>
              <a:t>themselves contain external  </a:t>
            </a:r>
            <a:r>
              <a:rPr dirty="0" sz="1200">
                <a:latin typeface="Arial"/>
                <a:cs typeface="Arial"/>
              </a:rPr>
              <a:t>references.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457200">
              <a:lnSpc>
                <a:spcPct val="100000"/>
              </a:lnSpc>
              <a:spcBef>
                <a:spcPts val="1315"/>
              </a:spcBef>
            </a:pP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Discussions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of Automatic Library</a:t>
            </a:r>
            <a:r>
              <a:rPr dirty="0" sz="1600" spc="-3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554355" marR="902969" indent="-172085">
              <a:lnSpc>
                <a:spcPts val="1510"/>
              </a:lnSpc>
              <a:buChar char="•"/>
              <a:tabLst>
                <a:tab pos="554990" algn="l"/>
              </a:tabLst>
            </a:pPr>
            <a:r>
              <a:rPr dirty="0" sz="1400" spc="-5">
                <a:latin typeface="Arial"/>
                <a:cs typeface="Arial"/>
              </a:rPr>
              <a:t>The </a:t>
            </a:r>
            <a:r>
              <a:rPr dirty="0" sz="1400">
                <a:latin typeface="Arial"/>
                <a:cs typeface="Arial"/>
              </a:rPr>
              <a:t>presented linking </a:t>
            </a:r>
            <a:r>
              <a:rPr dirty="0" sz="1400" spc="-5">
                <a:latin typeface="Arial"/>
                <a:cs typeface="Arial"/>
              </a:rPr>
              <a:t>loader allows </a:t>
            </a:r>
            <a:r>
              <a:rPr dirty="0" sz="1400">
                <a:latin typeface="Arial"/>
                <a:cs typeface="Arial"/>
              </a:rPr>
              <a:t>the  </a:t>
            </a:r>
            <a:r>
              <a:rPr dirty="0" sz="1400" spc="-5">
                <a:latin typeface="Arial"/>
                <a:cs typeface="Arial"/>
              </a:rPr>
              <a:t>programmer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override </a:t>
            </a:r>
            <a:r>
              <a:rPr dirty="0" sz="1400">
                <a:latin typeface="Arial"/>
                <a:cs typeface="Arial"/>
              </a:rPr>
              <a:t>the standard  subroutines </a:t>
            </a:r>
            <a:r>
              <a:rPr dirty="0" sz="1400" spc="-5">
                <a:latin typeface="Arial"/>
                <a:cs typeface="Arial"/>
              </a:rPr>
              <a:t>by supplying </a:t>
            </a:r>
            <a:r>
              <a:rPr dirty="0" sz="1400">
                <a:latin typeface="Arial"/>
                <a:cs typeface="Arial"/>
              </a:rPr>
              <a:t>his/her </a:t>
            </a:r>
            <a:r>
              <a:rPr dirty="0" sz="1400" spc="-10">
                <a:latin typeface="Arial"/>
                <a:cs typeface="Arial"/>
              </a:rPr>
              <a:t>own  </a:t>
            </a:r>
            <a:r>
              <a:rPr dirty="0" sz="1400">
                <a:latin typeface="Arial"/>
                <a:cs typeface="Arial"/>
              </a:rPr>
              <a:t>routines.</a:t>
            </a:r>
            <a:endParaRPr sz="1400">
              <a:latin typeface="Arial"/>
              <a:cs typeface="Arial"/>
            </a:endParaRPr>
          </a:p>
          <a:p>
            <a:pPr marL="554355" indent="-172085">
              <a:lnSpc>
                <a:spcPct val="100000"/>
              </a:lnSpc>
              <a:spcBef>
                <a:spcPts val="150"/>
              </a:spcBef>
              <a:buChar char="•"/>
              <a:tabLst>
                <a:tab pos="554990" algn="l"/>
              </a:tabLst>
            </a:pPr>
            <a:r>
              <a:rPr dirty="0" sz="1400">
                <a:latin typeface="Arial"/>
                <a:cs typeface="Arial"/>
              </a:rPr>
              <a:t>Directory</a:t>
            </a:r>
            <a:endParaRPr sz="1400">
              <a:latin typeface="Arial"/>
              <a:cs typeface="Arial"/>
            </a:endParaRPr>
          </a:p>
          <a:p>
            <a:pPr lvl="1" marL="754380" marR="607695" indent="-143510">
              <a:lnSpc>
                <a:spcPts val="1300"/>
              </a:lnSpc>
              <a:spcBef>
                <a:spcPts val="315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loader searches </a:t>
            </a:r>
            <a:r>
              <a:rPr dirty="0" sz="1200">
                <a:latin typeface="Arial"/>
                <a:cs typeface="Arial"/>
              </a:rPr>
              <a:t>for the </a:t>
            </a:r>
            <a:r>
              <a:rPr dirty="0" sz="1200" spc="-5">
                <a:latin typeface="Arial"/>
                <a:cs typeface="Arial"/>
              </a:rPr>
              <a:t>subroutines </a:t>
            </a:r>
            <a:r>
              <a:rPr dirty="0" sz="1200">
                <a:latin typeface="Arial"/>
                <a:cs typeface="Arial"/>
              </a:rPr>
              <a:t>by  </a:t>
            </a:r>
            <a:r>
              <a:rPr dirty="0" sz="1200" spc="-5">
                <a:latin typeface="Arial"/>
                <a:cs typeface="Arial"/>
              </a:rPr>
              <a:t>scanning </a:t>
            </a:r>
            <a:r>
              <a:rPr dirty="0" sz="1200">
                <a:latin typeface="Arial"/>
                <a:cs typeface="Arial"/>
              </a:rPr>
              <a:t>the Define </a:t>
            </a:r>
            <a:r>
              <a:rPr dirty="0" sz="1200" spc="-5">
                <a:latin typeface="Arial"/>
                <a:cs typeface="Arial"/>
              </a:rPr>
              <a:t>records </a:t>
            </a:r>
            <a:r>
              <a:rPr dirty="0" sz="1200">
                <a:latin typeface="Arial"/>
                <a:cs typeface="Arial"/>
              </a:rPr>
              <a:t>for </a:t>
            </a:r>
            <a:r>
              <a:rPr dirty="0" sz="1200" spc="-5">
                <a:latin typeface="Arial"/>
                <a:cs typeface="Arial"/>
              </a:rPr>
              <a:t>all </a:t>
            </a:r>
            <a:r>
              <a:rPr dirty="0" sz="1200">
                <a:latin typeface="Arial"/>
                <a:cs typeface="Arial"/>
              </a:rPr>
              <a:t>of the </a:t>
            </a:r>
            <a:r>
              <a:rPr dirty="0" sz="1200" spc="-5">
                <a:latin typeface="Arial"/>
                <a:cs typeface="Arial"/>
              </a:rPr>
              <a:t>object  programs.</a:t>
            </a:r>
            <a:endParaRPr sz="1200">
              <a:latin typeface="Arial"/>
              <a:cs typeface="Arial"/>
            </a:endParaRPr>
          </a:p>
          <a:p>
            <a:pPr lvl="1" marL="754380" marR="592455" indent="-143510">
              <a:lnSpc>
                <a:spcPts val="1300"/>
              </a:lnSpc>
              <a:spcBef>
                <a:spcPts val="275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It can be more efficient by </a:t>
            </a:r>
            <a:r>
              <a:rPr dirty="0" sz="1200" spc="-5">
                <a:latin typeface="Arial"/>
                <a:cs typeface="Arial"/>
              </a:rPr>
              <a:t>searching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solidFill>
                  <a:srgbClr val="CC3200"/>
                </a:solidFill>
                <a:latin typeface="Arial"/>
                <a:cs typeface="Arial"/>
              </a:rPr>
              <a:t>directory 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giving </a:t>
            </a:r>
            <a:r>
              <a:rPr dirty="0" sz="1200">
                <a:latin typeface="Arial"/>
                <a:cs typeface="Arial"/>
              </a:rPr>
              <a:t>the name and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each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routine.</a:t>
            </a:r>
            <a:endParaRPr sz="1200">
              <a:latin typeface="Arial"/>
              <a:cs typeface="Arial"/>
            </a:endParaRPr>
          </a:p>
          <a:p>
            <a:pPr algn="just" marL="554355" marR="508000" indent="-172085">
              <a:lnSpc>
                <a:spcPts val="1510"/>
              </a:lnSpc>
              <a:spcBef>
                <a:spcPts val="330"/>
              </a:spcBef>
              <a:buChar char="•"/>
              <a:tabLst>
                <a:tab pos="554990" algn="l"/>
              </a:tabLst>
            </a:pPr>
            <a:r>
              <a:rPr dirty="0" sz="1400" spc="-5">
                <a:latin typeface="Arial"/>
                <a:cs typeface="Arial"/>
              </a:rPr>
              <a:t>The same techniques applies equally well </a:t>
            </a:r>
            <a:r>
              <a:rPr dirty="0" sz="1400">
                <a:latin typeface="Arial"/>
                <a:cs typeface="Arial"/>
              </a:rPr>
              <a:t>to  the resolution </a:t>
            </a:r>
            <a:r>
              <a:rPr dirty="0" sz="1400" spc="-5">
                <a:latin typeface="Arial"/>
                <a:cs typeface="Arial"/>
              </a:rPr>
              <a:t>of external </a:t>
            </a:r>
            <a:r>
              <a:rPr dirty="0" sz="1400">
                <a:latin typeface="Arial"/>
                <a:cs typeface="Arial"/>
              </a:rPr>
              <a:t>references to </a:t>
            </a:r>
            <a:r>
              <a:rPr dirty="0" sz="1400">
                <a:solidFill>
                  <a:srgbClr val="0000FF"/>
                </a:solidFill>
                <a:latin typeface="Arial"/>
                <a:cs typeface="Arial"/>
              </a:rPr>
              <a:t>data </a:t>
            </a:r>
            <a:r>
              <a:rPr dirty="0" sz="1400">
                <a:latin typeface="Arial"/>
                <a:cs typeface="Arial"/>
              </a:rPr>
              <a:t> items.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9860" rIns="0" bIns="0" rtlCol="0" vert="horz">
            <a:spAutoFit/>
          </a:bodyPr>
          <a:lstStyle/>
          <a:p>
            <a:pPr marL="1323975">
              <a:lnSpc>
                <a:spcPct val="100000"/>
              </a:lnSpc>
              <a:spcBef>
                <a:spcPts val="118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Loader Options</a:t>
            </a:r>
            <a:endParaRPr sz="2200">
              <a:latin typeface="Arial"/>
              <a:cs typeface="Arial"/>
            </a:endParaRPr>
          </a:p>
          <a:p>
            <a:pPr marL="554355" marR="590550" indent="-172085">
              <a:lnSpc>
                <a:spcPct val="100000"/>
              </a:lnSpc>
              <a:spcBef>
                <a:spcPts val="1720"/>
              </a:spcBef>
              <a:buChar char="•"/>
              <a:tabLst>
                <a:tab pos="554990" algn="l"/>
              </a:tabLst>
            </a:pPr>
            <a:r>
              <a:rPr dirty="0" sz="1600" spc="-5">
                <a:latin typeface="Arial"/>
                <a:cs typeface="Arial"/>
              </a:rPr>
              <a:t>Users can </a:t>
            </a:r>
            <a:r>
              <a:rPr dirty="0" sz="1600">
                <a:latin typeface="Arial"/>
                <a:cs typeface="Arial"/>
              </a:rPr>
              <a:t>specify </a:t>
            </a:r>
            <a:r>
              <a:rPr dirty="0" sz="1600" spc="-5">
                <a:latin typeface="Arial"/>
                <a:cs typeface="Arial"/>
              </a:rPr>
              <a:t>options that modify  the standard processing of 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loader.</a:t>
            </a:r>
            <a:endParaRPr sz="1600">
              <a:latin typeface="Arial"/>
              <a:cs typeface="Arial"/>
            </a:endParaRPr>
          </a:p>
          <a:p>
            <a:pPr marL="554355" marR="499109" indent="-172085">
              <a:lnSpc>
                <a:spcPct val="100000"/>
              </a:lnSpc>
              <a:spcBef>
                <a:spcPts val="380"/>
              </a:spcBef>
              <a:buChar char="•"/>
              <a:tabLst>
                <a:tab pos="554990" algn="l"/>
              </a:tabLst>
            </a:pPr>
            <a:r>
              <a:rPr dirty="0" sz="1600" spc="-5">
                <a:latin typeface="Arial"/>
                <a:cs typeface="Arial"/>
              </a:rPr>
              <a:t>How to </a:t>
            </a:r>
            <a:r>
              <a:rPr dirty="0" sz="1600">
                <a:latin typeface="Arial"/>
                <a:cs typeface="Arial"/>
              </a:rPr>
              <a:t>specify </a:t>
            </a:r>
            <a:r>
              <a:rPr dirty="0" sz="1600" spc="-5">
                <a:latin typeface="Arial"/>
                <a:cs typeface="Arial"/>
              </a:rPr>
              <a:t>options (usually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  </a:t>
            </a:r>
            <a:r>
              <a:rPr dirty="0" sz="1600">
                <a:latin typeface="Arial"/>
                <a:cs typeface="Arial"/>
              </a:rPr>
              <a:t>special 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command</a:t>
            </a:r>
            <a:r>
              <a:rPr dirty="0" sz="16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00FF"/>
                </a:solidFill>
                <a:latin typeface="Arial"/>
                <a:cs typeface="Arial"/>
              </a:rPr>
              <a:t>language</a:t>
            </a:r>
            <a:r>
              <a:rPr dirty="0" sz="1600" spc="-5">
                <a:latin typeface="Arial"/>
                <a:cs typeface="Arial"/>
              </a:rPr>
              <a:t>):</a:t>
            </a:r>
            <a:endParaRPr sz="1600">
              <a:latin typeface="Arial"/>
              <a:cs typeface="Arial"/>
            </a:endParaRPr>
          </a:p>
          <a:p>
            <a:pPr lvl="1" marL="75438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</a:tabLst>
            </a:pPr>
            <a:r>
              <a:rPr dirty="0" sz="1400" spc="-5">
                <a:latin typeface="Arial"/>
                <a:cs typeface="Arial"/>
              </a:rPr>
              <a:t>Separate input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lvl="1" marL="754380" marR="438784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</a:tabLst>
            </a:pPr>
            <a:r>
              <a:rPr dirty="0" sz="1400">
                <a:latin typeface="Arial"/>
                <a:cs typeface="Arial"/>
              </a:rPr>
              <a:t>Statements </a:t>
            </a:r>
            <a:r>
              <a:rPr dirty="0" sz="1400" spc="-5">
                <a:latin typeface="Arial"/>
                <a:cs typeface="Arial"/>
              </a:rPr>
              <a:t>embedded </a:t>
            </a:r>
            <a:r>
              <a:rPr dirty="0" sz="1400">
                <a:latin typeface="Arial"/>
                <a:cs typeface="Arial"/>
              </a:rPr>
              <a:t>in the </a:t>
            </a:r>
            <a:r>
              <a:rPr dirty="0" sz="1400" spc="-5">
                <a:latin typeface="Arial"/>
                <a:cs typeface="Arial"/>
              </a:rPr>
              <a:t>primary input  </a:t>
            </a:r>
            <a:r>
              <a:rPr dirty="0" sz="1400">
                <a:latin typeface="Arial"/>
                <a:cs typeface="Arial"/>
              </a:rPr>
              <a:t>stream </a:t>
            </a:r>
            <a:r>
              <a:rPr dirty="0" sz="1400" spc="-5">
                <a:latin typeface="Arial"/>
                <a:cs typeface="Arial"/>
              </a:rPr>
              <a:t>between </a:t>
            </a:r>
            <a:r>
              <a:rPr dirty="0" sz="1400">
                <a:latin typeface="Arial"/>
                <a:cs typeface="Arial"/>
              </a:rPr>
              <a:t>object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programs</a:t>
            </a:r>
            <a:endParaRPr sz="1400">
              <a:latin typeface="Arial"/>
              <a:cs typeface="Arial"/>
            </a:endParaRPr>
          </a:p>
          <a:p>
            <a:pPr lvl="1" marL="754380" marR="53594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755015" algn="l"/>
              </a:tabLst>
            </a:pPr>
            <a:r>
              <a:rPr dirty="0" sz="1400" spc="-5">
                <a:latin typeface="Arial"/>
                <a:cs typeface="Arial"/>
              </a:rPr>
              <a:t>Loader </a:t>
            </a:r>
            <a:r>
              <a:rPr dirty="0" sz="1400">
                <a:latin typeface="Arial"/>
                <a:cs typeface="Arial"/>
              </a:rPr>
              <a:t>control statements included in the  source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34565" y="2242706"/>
          <a:ext cx="1203960" cy="812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6435"/>
                <a:gridCol w="517525"/>
              </a:tblGrid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LDA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64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LDT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74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335"/>
                </a:tc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10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LDX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839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335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9260" y="6342886"/>
            <a:ext cx="4265676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1060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Sample Program for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Relocation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16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Loader Options</a:t>
            </a:r>
            <a:endParaRPr sz="2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254"/>
              </a:spcBef>
              <a:buChar char="•"/>
              <a:tabLst>
                <a:tab pos="440690" algn="l"/>
              </a:tabLst>
            </a:pPr>
            <a:r>
              <a:rPr dirty="0" sz="1200" spc="-5">
                <a:latin typeface="Arial"/>
                <a:cs typeface="Arial"/>
              </a:rPr>
              <a:t>Typical loader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options: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5"/>
              </a:spcBef>
              <a:buChar char="–"/>
              <a:tabLst>
                <a:tab pos="640715" algn="l"/>
              </a:tabLst>
            </a:pPr>
            <a:r>
              <a:rPr dirty="0" sz="1000" spc="-10">
                <a:latin typeface="Arial"/>
                <a:cs typeface="Arial"/>
              </a:rPr>
              <a:t>Selection </a:t>
            </a:r>
            <a:r>
              <a:rPr dirty="0" sz="1000" spc="-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alternative </a:t>
            </a:r>
            <a:r>
              <a:rPr dirty="0" sz="1000" spc="-5">
                <a:latin typeface="Arial"/>
                <a:cs typeface="Arial"/>
              </a:rPr>
              <a:t>sources of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input</a:t>
            </a:r>
            <a:endParaRPr sz="1000">
              <a:latin typeface="Arial"/>
              <a:cs typeface="Arial"/>
            </a:endParaRPr>
          </a:p>
          <a:p>
            <a:pPr marL="725170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latin typeface="Arial"/>
                <a:cs typeface="Arial"/>
              </a:rPr>
              <a:t>INCLUDE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program-name(library-name)</a:t>
            </a:r>
            <a:endParaRPr sz="900">
              <a:latin typeface="Arial"/>
              <a:cs typeface="Arial"/>
            </a:endParaRPr>
          </a:p>
          <a:p>
            <a:pPr lvl="2" marL="839469" marR="554990" indent="-114300">
              <a:lnSpc>
                <a:spcPts val="860"/>
              </a:lnSpc>
              <a:spcBef>
                <a:spcPts val="215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Direct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loader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to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read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designated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object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program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from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  library</a:t>
            </a:r>
            <a:endParaRPr sz="9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5"/>
              </a:spcBef>
              <a:buChar char="–"/>
              <a:tabLst>
                <a:tab pos="640715" algn="l"/>
              </a:tabLst>
            </a:pPr>
            <a:r>
              <a:rPr dirty="0" sz="1000" spc="-10">
                <a:latin typeface="Arial"/>
                <a:cs typeface="Arial"/>
              </a:rPr>
              <a:t>Deletion </a:t>
            </a:r>
            <a:r>
              <a:rPr dirty="0" sz="1000" spc="-5">
                <a:latin typeface="Arial"/>
                <a:cs typeface="Arial"/>
              </a:rPr>
              <a:t>of external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symbols</a:t>
            </a:r>
            <a:endParaRPr sz="1000">
              <a:latin typeface="Arial"/>
              <a:cs typeface="Arial"/>
            </a:endParaRPr>
          </a:p>
          <a:p>
            <a:pPr marL="725170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latin typeface="Arial"/>
                <a:cs typeface="Arial"/>
              </a:rPr>
              <a:t>DELETE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csect-name</a:t>
            </a:r>
            <a:endParaRPr sz="900">
              <a:latin typeface="Arial"/>
              <a:cs typeface="Arial"/>
            </a:endParaRPr>
          </a:p>
          <a:p>
            <a:pPr lvl="2" marL="839469" marR="292735" indent="-114300">
              <a:lnSpc>
                <a:spcPct val="80000"/>
              </a:lnSpc>
              <a:spcBef>
                <a:spcPts val="215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Instruct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loader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to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delete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named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control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sections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from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set  of programs being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loaded</a:t>
            </a:r>
            <a:endParaRPr sz="900">
              <a:latin typeface="Arial"/>
              <a:cs typeface="Arial"/>
            </a:endParaRPr>
          </a:p>
          <a:p>
            <a:pPr lvl="1" marL="640080" indent="-143510">
              <a:lnSpc>
                <a:spcPts val="1195"/>
              </a:lnSpc>
              <a:buChar char="–"/>
              <a:tabLst>
                <a:tab pos="640715" algn="l"/>
              </a:tabLst>
            </a:pPr>
            <a:r>
              <a:rPr dirty="0" sz="1000" spc="-10">
                <a:latin typeface="Arial"/>
                <a:cs typeface="Arial"/>
              </a:rPr>
              <a:t>Change the </a:t>
            </a:r>
            <a:r>
              <a:rPr dirty="0" sz="1000" spc="-5">
                <a:latin typeface="Arial"/>
                <a:cs typeface="Arial"/>
              </a:rPr>
              <a:t>external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symbols</a:t>
            </a:r>
            <a:endParaRPr sz="1000">
              <a:latin typeface="Arial"/>
              <a:cs typeface="Arial"/>
            </a:endParaRPr>
          </a:p>
          <a:p>
            <a:pPr marL="725170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latin typeface="Arial"/>
                <a:cs typeface="Arial"/>
              </a:rPr>
              <a:t>CHANGE </a:t>
            </a:r>
            <a:r>
              <a:rPr dirty="0" sz="900">
                <a:latin typeface="Arial"/>
                <a:cs typeface="Arial"/>
              </a:rPr>
              <a:t>name1,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name2</a:t>
            </a:r>
            <a:endParaRPr sz="900">
              <a:latin typeface="Arial"/>
              <a:cs typeface="Arial"/>
            </a:endParaRPr>
          </a:p>
          <a:p>
            <a:pPr lvl="2" marL="839469" indent="-114300">
              <a:lnSpc>
                <a:spcPts val="969"/>
              </a:lnSpc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Cause the </a:t>
            </a:r>
            <a:r>
              <a:rPr dirty="0" sz="900" spc="-5">
                <a:latin typeface="Arial"/>
                <a:cs typeface="Arial"/>
              </a:rPr>
              <a:t>external </a:t>
            </a:r>
            <a:r>
              <a:rPr dirty="0" sz="900">
                <a:latin typeface="Arial"/>
                <a:cs typeface="Arial"/>
              </a:rPr>
              <a:t>symbol </a:t>
            </a:r>
            <a:r>
              <a:rPr dirty="0" sz="900" spc="-5" i="1">
                <a:latin typeface="Arial"/>
                <a:cs typeface="Arial"/>
              </a:rPr>
              <a:t>name1 </a:t>
            </a:r>
            <a:r>
              <a:rPr dirty="0" sz="900">
                <a:latin typeface="Arial"/>
                <a:cs typeface="Arial"/>
              </a:rPr>
              <a:t>to be changed to</a:t>
            </a:r>
            <a:r>
              <a:rPr dirty="0" sz="900" spc="-105">
                <a:latin typeface="Arial"/>
                <a:cs typeface="Arial"/>
              </a:rPr>
              <a:t> </a:t>
            </a:r>
            <a:r>
              <a:rPr dirty="0" sz="900" spc="-5" i="1">
                <a:latin typeface="Arial"/>
                <a:cs typeface="Arial"/>
              </a:rPr>
              <a:t>name2</a:t>
            </a:r>
            <a:endParaRPr sz="900">
              <a:latin typeface="Arial"/>
              <a:cs typeface="Arial"/>
            </a:endParaRPr>
          </a:p>
          <a:p>
            <a:pPr algn="ctr" marR="1097280">
              <a:lnSpc>
                <a:spcPts val="969"/>
              </a:lnSpc>
            </a:pPr>
            <a:r>
              <a:rPr dirty="0" sz="900" spc="-5">
                <a:latin typeface="Arial"/>
                <a:cs typeface="Arial"/>
              </a:rPr>
              <a:t>wherever </a:t>
            </a:r>
            <a:r>
              <a:rPr dirty="0" sz="900">
                <a:latin typeface="Arial"/>
                <a:cs typeface="Arial"/>
              </a:rPr>
              <a:t>it appears in the</a:t>
            </a:r>
            <a:r>
              <a:rPr dirty="0" sz="900" spc="-6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</a:t>
            </a:r>
            <a:endParaRPr sz="900">
              <a:latin typeface="Arial"/>
              <a:cs typeface="Arial"/>
            </a:endParaRPr>
          </a:p>
          <a:p>
            <a:pPr lvl="1" marL="640080" indent="-143510">
              <a:lnSpc>
                <a:spcPts val="1200"/>
              </a:lnSpc>
              <a:buChar char="–"/>
              <a:tabLst>
                <a:tab pos="640715" algn="l"/>
              </a:tabLst>
            </a:pPr>
            <a:r>
              <a:rPr dirty="0" sz="1000" spc="-5">
                <a:latin typeface="Arial"/>
                <a:cs typeface="Arial"/>
              </a:rPr>
              <a:t>Automatic </a:t>
            </a:r>
            <a:r>
              <a:rPr dirty="0" sz="1000" spc="-10">
                <a:latin typeface="Arial"/>
                <a:cs typeface="Arial"/>
              </a:rPr>
              <a:t>inclusion </a:t>
            </a:r>
            <a:r>
              <a:rPr dirty="0" sz="1000" spc="-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library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routines</a:t>
            </a:r>
            <a:endParaRPr sz="1000">
              <a:latin typeface="Arial"/>
              <a:cs typeface="Arial"/>
            </a:endParaRPr>
          </a:p>
          <a:p>
            <a:pPr marL="725170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latin typeface="Arial"/>
                <a:cs typeface="Arial"/>
              </a:rPr>
              <a:t>LIBRARY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MYLIB</a:t>
            </a:r>
            <a:endParaRPr sz="9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Specify </a:t>
            </a:r>
            <a:r>
              <a:rPr dirty="0" sz="900" spc="-5">
                <a:latin typeface="Arial"/>
                <a:cs typeface="Arial"/>
              </a:rPr>
              <a:t>alternative </a:t>
            </a:r>
            <a:r>
              <a:rPr dirty="0" sz="900">
                <a:latin typeface="Arial"/>
                <a:cs typeface="Arial"/>
              </a:rPr>
              <a:t>libraries to be</a:t>
            </a:r>
            <a:r>
              <a:rPr dirty="0" sz="900" spc="-9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searched</a:t>
            </a:r>
            <a:endParaRPr sz="900">
              <a:latin typeface="Arial"/>
              <a:cs typeface="Arial"/>
            </a:endParaRPr>
          </a:p>
          <a:p>
            <a:pPr lvl="2" marL="839469" marR="361315" indent="-114300">
              <a:lnSpc>
                <a:spcPts val="860"/>
              </a:lnSpc>
              <a:spcBef>
                <a:spcPts val="210"/>
              </a:spcBef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User-specified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libraries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are normally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searched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before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standard  system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libraries.</a:t>
            </a:r>
            <a:endParaRPr sz="900">
              <a:latin typeface="Arial"/>
              <a:cs typeface="Arial"/>
            </a:endParaRPr>
          </a:p>
          <a:p>
            <a:pPr marL="725170">
              <a:lnSpc>
                <a:spcPct val="100000"/>
              </a:lnSpc>
              <a:spcBef>
                <a:spcPts val="15"/>
              </a:spcBef>
            </a:pPr>
            <a:r>
              <a:rPr dirty="0" sz="900" spc="-5">
                <a:latin typeface="Arial"/>
                <a:cs typeface="Arial"/>
              </a:rPr>
              <a:t>NOCALL</a:t>
            </a:r>
            <a:r>
              <a:rPr dirty="0" sz="900">
                <a:latin typeface="Arial"/>
                <a:cs typeface="Arial"/>
              </a:rPr>
              <a:t> name</a:t>
            </a:r>
            <a:endParaRPr sz="900">
              <a:latin typeface="Arial"/>
              <a:cs typeface="Arial"/>
            </a:endParaRPr>
          </a:p>
          <a:p>
            <a:pPr lvl="2" marL="839469" indent="-114300">
              <a:lnSpc>
                <a:spcPct val="100000"/>
              </a:lnSpc>
              <a:buChar char="•"/>
              <a:tabLst>
                <a:tab pos="840105" algn="l"/>
              </a:tabLst>
            </a:pPr>
            <a:r>
              <a:rPr dirty="0" sz="900">
                <a:latin typeface="Arial"/>
                <a:cs typeface="Arial"/>
              </a:rPr>
              <a:t>Specify the </a:t>
            </a:r>
            <a:r>
              <a:rPr dirty="0" sz="900" spc="-5">
                <a:latin typeface="Arial"/>
                <a:cs typeface="Arial"/>
              </a:rPr>
              <a:t>external </a:t>
            </a:r>
            <a:r>
              <a:rPr dirty="0" sz="900">
                <a:latin typeface="Arial"/>
                <a:cs typeface="Arial"/>
              </a:rPr>
              <a:t>reference </a:t>
            </a:r>
            <a:r>
              <a:rPr dirty="0" sz="900" spc="-5" i="1">
                <a:latin typeface="Arial"/>
                <a:cs typeface="Arial"/>
              </a:rPr>
              <a:t>name </a:t>
            </a:r>
            <a:r>
              <a:rPr dirty="0" sz="900">
                <a:latin typeface="Arial"/>
                <a:cs typeface="Arial"/>
              </a:rPr>
              <a:t>are to remain</a:t>
            </a:r>
            <a:r>
              <a:rPr dirty="0" sz="900" spc="-9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unresolved.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16205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915"/>
              </a:spcBef>
            </a:pP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Example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of Using Loader</a:t>
            </a:r>
            <a:r>
              <a:rPr dirty="0" sz="2000" spc="-5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Options</a:t>
            </a:r>
            <a:endParaRPr sz="2000">
              <a:latin typeface="Arial"/>
              <a:cs typeface="Arial"/>
            </a:endParaRPr>
          </a:p>
          <a:p>
            <a:pPr marL="478155" marR="528955" indent="-172085">
              <a:lnSpc>
                <a:spcPts val="1300"/>
              </a:lnSpc>
              <a:spcBef>
                <a:spcPts val="1355"/>
              </a:spcBef>
              <a:buChar char="•"/>
              <a:tabLst>
                <a:tab pos="478790" algn="l"/>
              </a:tabLst>
            </a:pPr>
            <a:r>
              <a:rPr dirty="0" sz="1200">
                <a:latin typeface="Arial"/>
                <a:cs typeface="Arial"/>
              </a:rPr>
              <a:t>In the </a:t>
            </a:r>
            <a:r>
              <a:rPr dirty="0" sz="1200" spc="-5">
                <a:latin typeface="Arial"/>
                <a:cs typeface="Arial"/>
              </a:rPr>
              <a:t>COPY program, two subroutines, RDREC </a:t>
            </a:r>
            <a:r>
              <a:rPr dirty="0" sz="1200">
                <a:latin typeface="Arial"/>
                <a:cs typeface="Arial"/>
              </a:rPr>
              <a:t>and  WRREC, </a:t>
            </a:r>
            <a:r>
              <a:rPr dirty="0" sz="1200" spc="-5">
                <a:latin typeface="Arial"/>
                <a:cs typeface="Arial"/>
              </a:rPr>
              <a:t>are </a:t>
            </a:r>
            <a:r>
              <a:rPr dirty="0" sz="1200">
                <a:latin typeface="Arial"/>
                <a:cs typeface="Arial"/>
              </a:rPr>
              <a:t>used to </a:t>
            </a:r>
            <a:r>
              <a:rPr dirty="0" sz="1200" spc="-5">
                <a:latin typeface="Arial"/>
                <a:cs typeface="Arial"/>
              </a:rPr>
              <a:t>read/write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records.</a:t>
            </a:r>
            <a:endParaRPr sz="1200">
              <a:latin typeface="Arial"/>
              <a:cs typeface="Arial"/>
            </a:endParaRPr>
          </a:p>
          <a:p>
            <a:pPr marL="478155" marR="344805" indent="-172085">
              <a:lnSpc>
                <a:spcPts val="1300"/>
              </a:lnSpc>
              <a:spcBef>
                <a:spcPts val="280"/>
              </a:spcBef>
              <a:buChar char="•"/>
              <a:tabLst>
                <a:tab pos="478790" algn="l"/>
              </a:tabLst>
            </a:pPr>
            <a:r>
              <a:rPr dirty="0" sz="1200">
                <a:latin typeface="Arial"/>
                <a:cs typeface="Arial"/>
              </a:rPr>
              <a:t>Suppose that the </a:t>
            </a:r>
            <a:r>
              <a:rPr dirty="0" sz="1200" spc="-5">
                <a:latin typeface="Arial"/>
                <a:cs typeface="Arial"/>
              </a:rPr>
              <a:t>utility subroutines contain READ </a:t>
            </a:r>
            <a:r>
              <a:rPr dirty="0" sz="1200">
                <a:latin typeface="Arial"/>
                <a:cs typeface="Arial"/>
              </a:rPr>
              <a:t>and  WRITE that perform the same functions of </a:t>
            </a:r>
            <a:r>
              <a:rPr dirty="0" sz="1200" spc="-5">
                <a:latin typeface="Arial"/>
                <a:cs typeface="Arial"/>
              </a:rPr>
              <a:t>RDREC</a:t>
            </a:r>
            <a:r>
              <a:rPr dirty="0" sz="1200" spc="-204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  WRREC.</a:t>
            </a:r>
            <a:endParaRPr sz="1200">
              <a:latin typeface="Arial"/>
              <a:cs typeface="Arial"/>
            </a:endParaRPr>
          </a:p>
          <a:p>
            <a:pPr marL="478155" marR="645795" indent="-172085">
              <a:lnSpc>
                <a:spcPts val="1300"/>
              </a:lnSpc>
              <a:spcBef>
                <a:spcPts val="275"/>
              </a:spcBef>
              <a:buChar char="•"/>
              <a:tabLst>
                <a:tab pos="478790" algn="l"/>
              </a:tabLst>
            </a:pPr>
            <a:r>
              <a:rPr dirty="0" sz="1200">
                <a:latin typeface="Arial"/>
                <a:cs typeface="Arial"/>
              </a:rPr>
              <a:t>Without </a:t>
            </a:r>
            <a:r>
              <a:rPr dirty="0" sz="1200" spc="-5">
                <a:latin typeface="Arial"/>
                <a:cs typeface="Arial"/>
              </a:rPr>
              <a:t>reassembling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program,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latin typeface="Arial"/>
                <a:cs typeface="Arial"/>
              </a:rPr>
              <a:t>sequence </a:t>
            </a:r>
            <a:r>
              <a:rPr dirty="0" sz="1200">
                <a:latin typeface="Arial"/>
                <a:cs typeface="Arial"/>
              </a:rPr>
              <a:t>of  </a:t>
            </a:r>
            <a:r>
              <a:rPr dirty="0" sz="1200" spc="-5">
                <a:latin typeface="Arial"/>
                <a:cs typeface="Arial"/>
              </a:rPr>
              <a:t>loader </a:t>
            </a:r>
            <a:r>
              <a:rPr dirty="0" sz="1200">
                <a:latin typeface="Arial"/>
                <a:cs typeface="Arial"/>
              </a:rPr>
              <a:t>commands </a:t>
            </a:r>
            <a:r>
              <a:rPr dirty="0" sz="1200" spc="-5">
                <a:latin typeface="Arial"/>
                <a:cs typeface="Arial"/>
              </a:rPr>
              <a:t>could </a:t>
            </a:r>
            <a:r>
              <a:rPr dirty="0" sz="1200">
                <a:latin typeface="Arial"/>
                <a:cs typeface="Arial"/>
              </a:rPr>
              <a:t>be used to use </a:t>
            </a:r>
            <a:r>
              <a:rPr dirty="0" sz="1200" spc="-5">
                <a:latin typeface="Arial"/>
                <a:cs typeface="Arial"/>
              </a:rPr>
              <a:t>READ </a:t>
            </a:r>
            <a:r>
              <a:rPr dirty="0" sz="1200">
                <a:latin typeface="Arial"/>
                <a:cs typeface="Arial"/>
              </a:rPr>
              <a:t>and  WRITE </a:t>
            </a:r>
            <a:r>
              <a:rPr dirty="0" sz="1200" spc="-5">
                <a:latin typeface="Arial"/>
                <a:cs typeface="Arial"/>
              </a:rPr>
              <a:t>instead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RDREC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WRREC: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763270" marR="2245995">
              <a:lnSpc>
                <a:spcPct val="110000"/>
              </a:lnSpc>
              <a:tabLst>
                <a:tab pos="1392555" algn="l"/>
              </a:tabLst>
            </a:pPr>
            <a:r>
              <a:rPr dirty="0" sz="900" spc="-5">
                <a:latin typeface="Arial"/>
                <a:cs typeface="Arial"/>
              </a:rPr>
              <a:t>INCLUDE	READ(UTLIB)  INCLUDE WRITE(UTLIB)  DELETE	RDREC,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WRREC  </a:t>
            </a:r>
            <a:r>
              <a:rPr dirty="0" sz="900" spc="-5">
                <a:latin typeface="Arial"/>
                <a:cs typeface="Arial"/>
              </a:rPr>
              <a:t>CHANGE	RDREC, READ  CHANGE	</a:t>
            </a:r>
            <a:r>
              <a:rPr dirty="0" sz="900">
                <a:latin typeface="Arial"/>
                <a:cs typeface="Arial"/>
              </a:rPr>
              <a:t>WRREC,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WRITE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imes New Roman"/>
              <a:cs typeface="Times New Roman"/>
            </a:endParaRPr>
          </a:p>
          <a:p>
            <a:pPr marL="850265">
              <a:lnSpc>
                <a:spcPct val="100000"/>
              </a:lnSpc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Loader Design Options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algn="just" marL="1450340" marR="1442085" indent="167640">
              <a:lnSpc>
                <a:spcPct val="103699"/>
              </a:lnSpc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Linkage Editors  </a:t>
            </a:r>
            <a:r>
              <a:rPr dirty="0" sz="1600" spc="-10">
                <a:solidFill>
                  <a:srgbClr val="006500"/>
                </a:solidFill>
                <a:latin typeface="Arial"/>
                <a:cs typeface="Arial"/>
              </a:rPr>
              <a:t>Dynamic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Bootstrap</a:t>
            </a:r>
            <a:r>
              <a:rPr dirty="0" sz="1600" spc="-6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Loaders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31508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Linkage Editors</a:t>
            </a:r>
            <a:endParaRPr sz="2200">
              <a:latin typeface="Arial"/>
              <a:cs typeface="Arial"/>
            </a:endParaRPr>
          </a:p>
          <a:p>
            <a:pPr marL="440055" marR="265430" indent="-172085">
              <a:lnSpc>
                <a:spcPts val="1510"/>
              </a:lnSpc>
              <a:spcBef>
                <a:spcPts val="1870"/>
              </a:spcBef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Difference </a:t>
            </a:r>
            <a:r>
              <a:rPr dirty="0" sz="1400" spc="-5">
                <a:latin typeface="Arial"/>
                <a:cs typeface="Arial"/>
              </a:rPr>
              <a:t>between </a:t>
            </a:r>
            <a:r>
              <a:rPr dirty="0" sz="1400">
                <a:latin typeface="Arial"/>
                <a:cs typeface="Arial"/>
              </a:rPr>
              <a:t>a linkage editor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a linking  </a:t>
            </a:r>
            <a:r>
              <a:rPr dirty="0" sz="1400" spc="-5">
                <a:latin typeface="Arial"/>
                <a:cs typeface="Arial"/>
              </a:rPr>
              <a:t>loader: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30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Linking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loader</a:t>
            </a:r>
            <a:endParaRPr sz="1200">
              <a:latin typeface="Arial"/>
              <a:cs typeface="Arial"/>
            </a:endParaRPr>
          </a:p>
          <a:p>
            <a:pPr lvl="2" marL="839469" marR="418465" indent="-114300">
              <a:lnSpc>
                <a:spcPts val="1080"/>
              </a:lnSpc>
              <a:spcBef>
                <a:spcPts val="265"/>
              </a:spcBef>
              <a:buChar char="•"/>
              <a:tabLst>
                <a:tab pos="840105" algn="l"/>
              </a:tabLst>
            </a:pPr>
            <a:r>
              <a:rPr dirty="0" sz="1000" spc="-5">
                <a:latin typeface="Arial"/>
                <a:cs typeface="Arial"/>
              </a:rPr>
              <a:t>performs </a:t>
            </a:r>
            <a:r>
              <a:rPr dirty="0" sz="1000" spc="-10">
                <a:latin typeface="Arial"/>
                <a:cs typeface="Arial"/>
              </a:rPr>
              <a:t>all </a:t>
            </a:r>
            <a:r>
              <a:rPr dirty="0" sz="1000" spc="-10">
                <a:solidFill>
                  <a:srgbClr val="CC3200"/>
                </a:solidFill>
                <a:latin typeface="Arial"/>
                <a:cs typeface="Arial"/>
              </a:rPr>
              <a:t>linking </a:t>
            </a:r>
            <a:r>
              <a:rPr dirty="0" sz="1000" spc="-10">
                <a:latin typeface="Arial"/>
                <a:cs typeface="Arial"/>
              </a:rPr>
              <a:t>and </a:t>
            </a:r>
            <a:r>
              <a:rPr dirty="0" sz="1000" spc="-10">
                <a:solidFill>
                  <a:srgbClr val="CC3200"/>
                </a:solidFill>
                <a:latin typeface="Arial"/>
                <a:cs typeface="Arial"/>
              </a:rPr>
              <a:t>relocation </a:t>
            </a:r>
            <a:r>
              <a:rPr dirty="0" sz="1000" spc="-10">
                <a:latin typeface="Arial"/>
                <a:cs typeface="Arial"/>
              </a:rPr>
              <a:t>operations, including  </a:t>
            </a:r>
            <a:r>
              <a:rPr dirty="0" sz="1000" spc="-5">
                <a:latin typeface="Arial"/>
                <a:cs typeface="Arial"/>
              </a:rPr>
              <a:t>automatic </a:t>
            </a:r>
            <a:r>
              <a:rPr dirty="0" sz="1000" spc="-10">
                <a:latin typeface="Arial"/>
                <a:cs typeface="Arial"/>
              </a:rPr>
              <a:t>library </a:t>
            </a:r>
            <a:r>
              <a:rPr dirty="0" sz="1000" spc="-5">
                <a:latin typeface="Arial"/>
                <a:cs typeface="Arial"/>
              </a:rPr>
              <a:t>search, </a:t>
            </a:r>
            <a:r>
              <a:rPr dirty="0" sz="1000" spc="-10">
                <a:latin typeface="Arial"/>
                <a:cs typeface="Arial"/>
              </a:rPr>
              <a:t>and </a:t>
            </a:r>
            <a:r>
              <a:rPr dirty="0" sz="1000" spc="-10">
                <a:solidFill>
                  <a:srgbClr val="CC3200"/>
                </a:solidFill>
                <a:latin typeface="Arial"/>
                <a:cs typeface="Arial"/>
              </a:rPr>
              <a:t>loads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linked program </a:t>
            </a:r>
            <a:r>
              <a:rPr dirty="0" sz="1000" spc="-10">
                <a:latin typeface="Arial"/>
                <a:cs typeface="Arial"/>
              </a:rPr>
              <a:t>into  </a:t>
            </a:r>
            <a:r>
              <a:rPr dirty="0" sz="1000">
                <a:latin typeface="Arial"/>
                <a:cs typeface="Arial"/>
              </a:rPr>
              <a:t>memory for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execution.</a:t>
            </a:r>
            <a:endParaRPr sz="10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20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Linkage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editor</a:t>
            </a:r>
            <a:endParaRPr sz="1200">
              <a:latin typeface="Arial"/>
              <a:cs typeface="Arial"/>
            </a:endParaRPr>
          </a:p>
          <a:p>
            <a:pPr lvl="2" marL="839469" marR="375285" indent="-114300">
              <a:lnSpc>
                <a:spcPts val="1080"/>
              </a:lnSpc>
              <a:spcBef>
                <a:spcPts val="265"/>
              </a:spcBef>
              <a:buChar char="•"/>
              <a:tabLst>
                <a:tab pos="840105" algn="l"/>
              </a:tabLst>
            </a:pPr>
            <a:r>
              <a:rPr dirty="0" sz="1000" spc="-5">
                <a:solidFill>
                  <a:srgbClr val="0000FF"/>
                </a:solidFill>
                <a:latin typeface="Arial"/>
                <a:cs typeface="Arial"/>
              </a:rPr>
              <a:t>produces a linked </a:t>
            </a:r>
            <a:r>
              <a:rPr dirty="0" sz="1000" spc="-10">
                <a:solidFill>
                  <a:srgbClr val="0000FF"/>
                </a:solidFill>
                <a:latin typeface="Arial"/>
                <a:cs typeface="Arial"/>
              </a:rPr>
              <a:t>version </a:t>
            </a:r>
            <a:r>
              <a:rPr dirty="0" sz="1000" spc="-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program, </a:t>
            </a:r>
            <a:r>
              <a:rPr dirty="0" sz="1000" spc="-10">
                <a:latin typeface="Arial"/>
                <a:cs typeface="Arial"/>
              </a:rPr>
              <a:t>which is </a:t>
            </a:r>
            <a:r>
              <a:rPr dirty="0" sz="1000" spc="-5">
                <a:latin typeface="Arial"/>
                <a:cs typeface="Arial"/>
              </a:rPr>
              <a:t>normally  </a:t>
            </a:r>
            <a:r>
              <a:rPr dirty="0" sz="1000" spc="-10">
                <a:latin typeface="Arial"/>
                <a:cs typeface="Arial"/>
              </a:rPr>
              <a:t>written </a:t>
            </a:r>
            <a:r>
              <a:rPr dirty="0" sz="1000" spc="-5">
                <a:latin typeface="Arial"/>
                <a:cs typeface="Arial"/>
              </a:rPr>
              <a:t>to a file or </a:t>
            </a:r>
            <a:r>
              <a:rPr dirty="0" sz="1000" spc="-10">
                <a:latin typeface="Arial"/>
                <a:cs typeface="Arial"/>
              </a:rPr>
              <a:t>library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-10">
                <a:latin typeface="Arial"/>
                <a:cs typeface="Arial"/>
              </a:rPr>
              <a:t>later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execution.</a:t>
            </a:r>
            <a:endParaRPr sz="1000">
              <a:latin typeface="Arial"/>
              <a:cs typeface="Arial"/>
            </a:endParaRPr>
          </a:p>
          <a:p>
            <a:pPr lvl="3" marL="1068070" marR="376555" indent="-114300">
              <a:lnSpc>
                <a:spcPts val="969"/>
              </a:lnSpc>
              <a:spcBef>
                <a:spcPts val="220"/>
              </a:spcBef>
              <a:buChar char="–"/>
              <a:tabLst>
                <a:tab pos="1068705" algn="l"/>
              </a:tabLst>
            </a:pPr>
            <a:r>
              <a:rPr dirty="0" sz="900">
                <a:latin typeface="Arial"/>
                <a:cs typeface="Arial"/>
              </a:rPr>
              <a:t>A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simple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000FF"/>
                </a:solidFill>
                <a:latin typeface="Arial"/>
                <a:cs typeface="Arial"/>
              </a:rPr>
              <a:t>relocating</a:t>
            </a:r>
            <a:r>
              <a:rPr dirty="0" sz="900" spc="-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000FF"/>
                </a:solidFill>
                <a:latin typeface="Arial"/>
                <a:cs typeface="Arial"/>
              </a:rPr>
              <a:t>loader</a:t>
            </a:r>
            <a:r>
              <a:rPr dirty="0" sz="9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(one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pass)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can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be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used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to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load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  program into memory for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execution.</a:t>
            </a:r>
            <a:endParaRPr sz="900">
              <a:latin typeface="Arial"/>
              <a:cs typeface="Arial"/>
            </a:endParaRPr>
          </a:p>
          <a:p>
            <a:pPr lvl="3" marL="1068070" marR="462280" indent="-114300">
              <a:lnSpc>
                <a:spcPts val="969"/>
              </a:lnSpc>
              <a:spcBef>
                <a:spcPts val="220"/>
              </a:spcBef>
              <a:buChar char="–"/>
              <a:tabLst>
                <a:tab pos="1068705" algn="l"/>
              </a:tabLst>
            </a:pPr>
            <a:r>
              <a:rPr dirty="0" sz="900" spc="-5">
                <a:latin typeface="Arial"/>
                <a:cs typeface="Arial"/>
              </a:rPr>
              <a:t>The </a:t>
            </a:r>
            <a:r>
              <a:rPr dirty="0" sz="900">
                <a:latin typeface="Arial"/>
                <a:cs typeface="Arial"/>
              </a:rPr>
              <a:t>linkage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editor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performs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relocation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of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all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control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sections  </a:t>
            </a:r>
            <a:r>
              <a:rPr dirty="0" sz="900" spc="-5">
                <a:latin typeface="Arial"/>
                <a:cs typeface="Arial"/>
              </a:rPr>
              <a:t>relative </a:t>
            </a:r>
            <a:r>
              <a:rPr dirty="0" sz="900">
                <a:latin typeface="Arial"/>
                <a:cs typeface="Arial"/>
              </a:rPr>
              <a:t>to the start of the linked</a:t>
            </a:r>
            <a:r>
              <a:rPr dirty="0" sz="900" spc="-8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program.</a:t>
            </a:r>
            <a:endParaRPr sz="900">
              <a:latin typeface="Arial"/>
              <a:cs typeface="Arial"/>
            </a:endParaRPr>
          </a:p>
          <a:p>
            <a:pPr lvl="3" marL="1068070" marR="370205" indent="-114300">
              <a:lnSpc>
                <a:spcPts val="969"/>
              </a:lnSpc>
              <a:spcBef>
                <a:spcPts val="220"/>
              </a:spcBef>
              <a:buChar char="–"/>
              <a:tabLst>
                <a:tab pos="1068705" algn="l"/>
              </a:tabLst>
            </a:pPr>
            <a:r>
              <a:rPr dirty="0" sz="900" spc="-5">
                <a:latin typeface="Arial"/>
                <a:cs typeface="Arial"/>
              </a:rPr>
              <a:t>The </a:t>
            </a:r>
            <a:r>
              <a:rPr dirty="0" sz="900">
                <a:latin typeface="Arial"/>
                <a:cs typeface="Arial"/>
              </a:rPr>
              <a:t>only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object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code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modification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necessary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is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addition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of  an actual load address to </a:t>
            </a:r>
            <a:r>
              <a:rPr dirty="0" sz="900" spc="-5">
                <a:latin typeface="Arial"/>
                <a:cs typeface="Arial"/>
              </a:rPr>
              <a:t>relative values within </a:t>
            </a:r>
            <a:r>
              <a:rPr dirty="0" sz="900">
                <a:latin typeface="Arial"/>
                <a:cs typeface="Arial"/>
              </a:rPr>
              <a:t>the</a:t>
            </a:r>
            <a:r>
              <a:rPr dirty="0" sz="900" spc="-1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31508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Linkage Editors</a:t>
            </a:r>
            <a:endParaRPr sz="2200">
              <a:latin typeface="Arial"/>
              <a:cs typeface="Arial"/>
            </a:endParaRPr>
          </a:p>
          <a:p>
            <a:pPr marL="440055" marR="265430" indent="-172085">
              <a:lnSpc>
                <a:spcPct val="100000"/>
              </a:lnSpc>
              <a:spcBef>
                <a:spcPts val="1845"/>
              </a:spcBef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Difference </a:t>
            </a:r>
            <a:r>
              <a:rPr dirty="0" sz="1400" spc="-5">
                <a:latin typeface="Arial"/>
                <a:cs typeface="Arial"/>
              </a:rPr>
              <a:t>between </a:t>
            </a:r>
            <a:r>
              <a:rPr dirty="0" sz="1400">
                <a:latin typeface="Arial"/>
                <a:cs typeface="Arial"/>
              </a:rPr>
              <a:t>a linkage editor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a linking  </a:t>
            </a:r>
            <a:r>
              <a:rPr dirty="0" sz="1400" spc="-5">
                <a:latin typeface="Arial"/>
                <a:cs typeface="Arial"/>
              </a:rPr>
              <a:t>loader: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Linking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loader</a:t>
            </a:r>
            <a:endParaRPr sz="1200">
              <a:latin typeface="Arial"/>
              <a:cs typeface="Arial"/>
            </a:endParaRPr>
          </a:p>
          <a:p>
            <a:pPr lvl="2" marL="839469" marR="503555" indent="-114300">
              <a:lnSpc>
                <a:spcPct val="100000"/>
              </a:lnSpc>
              <a:spcBef>
                <a:spcPts val="250"/>
              </a:spcBef>
              <a:buChar char="•"/>
              <a:tabLst>
                <a:tab pos="840105" algn="l"/>
              </a:tabLst>
            </a:pPr>
            <a:r>
              <a:rPr dirty="0" sz="1000" spc="-10">
                <a:latin typeface="Arial"/>
                <a:cs typeface="Arial"/>
              </a:rPr>
              <a:t>Suitable when </a:t>
            </a:r>
            <a:r>
              <a:rPr dirty="0" sz="1000" spc="-5">
                <a:latin typeface="Arial"/>
                <a:cs typeface="Arial"/>
              </a:rPr>
              <a:t>a program </a:t>
            </a:r>
            <a:r>
              <a:rPr dirty="0" sz="1000" spc="-10">
                <a:latin typeface="Arial"/>
                <a:cs typeface="Arial"/>
              </a:rPr>
              <a:t>is </a:t>
            </a:r>
            <a:r>
              <a:rPr dirty="0" sz="1000" spc="-5">
                <a:latin typeface="Arial"/>
                <a:cs typeface="Arial"/>
              </a:rPr>
              <a:t>reassembled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-10">
                <a:latin typeface="Arial"/>
                <a:cs typeface="Arial"/>
              </a:rPr>
              <a:t>nearly every  </a:t>
            </a:r>
            <a:r>
              <a:rPr dirty="0" sz="1000" spc="-5">
                <a:latin typeface="Arial"/>
                <a:cs typeface="Arial"/>
              </a:rPr>
              <a:t>execution</a:t>
            </a:r>
            <a:endParaRPr sz="1000">
              <a:latin typeface="Arial"/>
              <a:cs typeface="Arial"/>
            </a:endParaRPr>
          </a:p>
          <a:p>
            <a:pPr lvl="3" marL="1068070" indent="-114300">
              <a:lnSpc>
                <a:spcPct val="100000"/>
              </a:lnSpc>
              <a:spcBef>
                <a:spcPts val="220"/>
              </a:spcBef>
              <a:buChar char="–"/>
              <a:tabLst>
                <a:tab pos="1068705" algn="l"/>
              </a:tabLst>
            </a:pPr>
            <a:r>
              <a:rPr dirty="0" sz="900">
                <a:latin typeface="Arial"/>
                <a:cs typeface="Arial"/>
              </a:rPr>
              <a:t>In a program </a:t>
            </a:r>
            <a:r>
              <a:rPr dirty="0" sz="900" spc="-5">
                <a:latin typeface="Arial"/>
                <a:cs typeface="Arial"/>
              </a:rPr>
              <a:t>development </a:t>
            </a:r>
            <a:r>
              <a:rPr dirty="0" sz="900">
                <a:latin typeface="Arial"/>
                <a:cs typeface="Arial"/>
              </a:rPr>
              <a:t>and testing</a:t>
            </a:r>
            <a:r>
              <a:rPr dirty="0" sz="900" spc="-10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environment</a:t>
            </a:r>
            <a:endParaRPr sz="900">
              <a:latin typeface="Arial"/>
              <a:cs typeface="Arial"/>
            </a:endParaRPr>
          </a:p>
          <a:p>
            <a:pPr lvl="3" marL="1068070" marR="275590" indent="-114300">
              <a:lnSpc>
                <a:spcPct val="100000"/>
              </a:lnSpc>
              <a:spcBef>
                <a:spcPts val="215"/>
              </a:spcBef>
              <a:buChar char="–"/>
              <a:tabLst>
                <a:tab pos="1068705" algn="l"/>
              </a:tabLst>
            </a:pPr>
            <a:r>
              <a:rPr dirty="0" sz="900" spc="5">
                <a:latin typeface="Arial"/>
                <a:cs typeface="Arial"/>
              </a:rPr>
              <a:t>When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used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so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infrequently</a:t>
            </a:r>
            <a:r>
              <a:rPr dirty="0" sz="900" spc="-5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that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it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not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worthwhile  </a:t>
            </a:r>
            <a:r>
              <a:rPr dirty="0" sz="900">
                <a:latin typeface="Arial"/>
                <a:cs typeface="Arial"/>
              </a:rPr>
              <a:t>to store the assembled and linked</a:t>
            </a:r>
            <a:r>
              <a:rPr dirty="0" sz="900" spc="-114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version.</a:t>
            </a:r>
            <a:endParaRPr sz="9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7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Linkage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editor</a:t>
            </a:r>
            <a:endParaRPr sz="1200">
              <a:latin typeface="Arial"/>
              <a:cs typeface="Arial"/>
            </a:endParaRPr>
          </a:p>
          <a:p>
            <a:pPr lvl="2" marL="839469" marR="454659" indent="-114300">
              <a:lnSpc>
                <a:spcPct val="100000"/>
              </a:lnSpc>
              <a:spcBef>
                <a:spcPts val="250"/>
              </a:spcBef>
              <a:buChar char="•"/>
              <a:tabLst>
                <a:tab pos="840105" algn="l"/>
              </a:tabLst>
            </a:pPr>
            <a:r>
              <a:rPr dirty="0" sz="1000" spc="-10">
                <a:latin typeface="Arial"/>
                <a:cs typeface="Arial"/>
              </a:rPr>
              <a:t>Suitable when </a:t>
            </a:r>
            <a:r>
              <a:rPr dirty="0" sz="1000" spc="-5">
                <a:latin typeface="Arial"/>
                <a:cs typeface="Arial"/>
              </a:rPr>
              <a:t>a program </a:t>
            </a:r>
            <a:r>
              <a:rPr dirty="0" sz="1000" spc="-10">
                <a:latin typeface="Arial"/>
                <a:cs typeface="Arial"/>
              </a:rPr>
              <a:t>is </a:t>
            </a:r>
            <a:r>
              <a:rPr dirty="0" sz="1000" spc="-5">
                <a:latin typeface="Arial"/>
                <a:cs typeface="Arial"/>
              </a:rPr>
              <a:t>to be executed </a:t>
            </a:r>
            <a:r>
              <a:rPr dirty="0" sz="1000">
                <a:latin typeface="Arial"/>
                <a:cs typeface="Arial"/>
              </a:rPr>
              <a:t>many </a:t>
            </a:r>
            <a:r>
              <a:rPr dirty="0" sz="1000" spc="-5">
                <a:latin typeface="Arial"/>
                <a:cs typeface="Arial"/>
              </a:rPr>
              <a:t>times  </a:t>
            </a:r>
            <a:r>
              <a:rPr dirty="0" sz="1000" spc="-10">
                <a:latin typeface="Arial"/>
                <a:cs typeface="Arial"/>
              </a:rPr>
              <a:t>without being </a:t>
            </a:r>
            <a:r>
              <a:rPr dirty="0" sz="1000" spc="-5">
                <a:latin typeface="Arial"/>
                <a:cs typeface="Arial"/>
              </a:rPr>
              <a:t>reassembled because </a:t>
            </a:r>
            <a:r>
              <a:rPr dirty="0" sz="1000" spc="-10">
                <a:latin typeface="Arial"/>
                <a:cs typeface="Arial"/>
              </a:rPr>
              <a:t>resolution </a:t>
            </a:r>
            <a:r>
              <a:rPr dirty="0" sz="1000" spc="-5">
                <a:latin typeface="Arial"/>
                <a:cs typeface="Arial"/>
              </a:rPr>
              <a:t>of external  references </a:t>
            </a:r>
            <a:r>
              <a:rPr dirty="0" sz="1000" spc="-10">
                <a:latin typeface="Arial"/>
                <a:cs typeface="Arial"/>
              </a:rPr>
              <a:t>and library </a:t>
            </a:r>
            <a:r>
              <a:rPr dirty="0" sz="1000" spc="-5">
                <a:latin typeface="Arial"/>
                <a:cs typeface="Arial"/>
              </a:rPr>
              <a:t>searching are </a:t>
            </a:r>
            <a:r>
              <a:rPr dirty="0" sz="1000" spc="-10">
                <a:latin typeface="Arial"/>
                <a:cs typeface="Arial"/>
              </a:rPr>
              <a:t>only </a:t>
            </a:r>
            <a:r>
              <a:rPr dirty="0" sz="1000" spc="-5">
                <a:latin typeface="Arial"/>
                <a:cs typeface="Arial"/>
              </a:rPr>
              <a:t>performed</a:t>
            </a:r>
            <a:r>
              <a:rPr dirty="0" sz="1000" spc="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once.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2995" y="6365742"/>
            <a:ext cx="1714500" cy="1610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54196" y="6251445"/>
            <a:ext cx="1786127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81280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640"/>
              </a:spcBef>
              <a:tabLst>
                <a:tab pos="2138045" algn="l"/>
                <a:tab pos="2674620" algn="l"/>
              </a:tabLst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r>
              <a:rPr dirty="0" sz="2000" spc="-2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Loader	vs.	Linkage</a:t>
            </a:r>
            <a:r>
              <a:rPr dirty="0" sz="2000" spc="-4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Editor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6315" y="1672835"/>
            <a:ext cx="3998595" cy="1776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Additional Functions of Linkage</a:t>
            </a:r>
            <a:r>
              <a:rPr dirty="0" sz="1800" spc="2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Editors</a:t>
            </a:r>
            <a:endParaRPr sz="1800">
              <a:latin typeface="Arial"/>
              <a:cs typeface="Arial"/>
            </a:endParaRPr>
          </a:p>
          <a:p>
            <a:pPr marL="172085" indent="-172085">
              <a:lnSpc>
                <a:spcPct val="100000"/>
              </a:lnSpc>
              <a:spcBef>
                <a:spcPts val="1280"/>
              </a:spcBef>
              <a:buChar char="•"/>
              <a:tabLst>
                <a:tab pos="172085" algn="l"/>
                <a:tab pos="172720" algn="l"/>
              </a:tabLst>
            </a:pPr>
            <a:r>
              <a:rPr dirty="0" sz="1000" spc="-5">
                <a:latin typeface="Arial"/>
                <a:cs typeface="Arial"/>
              </a:rPr>
              <a:t>Replacement of </a:t>
            </a:r>
            <a:r>
              <a:rPr dirty="0" sz="1000" spc="-10">
                <a:latin typeface="Arial"/>
                <a:cs typeface="Arial"/>
              </a:rPr>
              <a:t>subroutines in the </a:t>
            </a:r>
            <a:r>
              <a:rPr dirty="0" sz="1000" spc="-5">
                <a:latin typeface="Arial"/>
                <a:cs typeface="Arial"/>
              </a:rPr>
              <a:t>linked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program</a:t>
            </a:r>
            <a:endParaRPr sz="10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buChar char="–"/>
              <a:tabLst>
                <a:tab pos="372110" algn="l"/>
              </a:tabLst>
            </a:pPr>
            <a:r>
              <a:rPr dirty="0" sz="900">
                <a:latin typeface="Arial"/>
                <a:cs typeface="Arial"/>
              </a:rPr>
              <a:t>For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example:</a:t>
            </a:r>
            <a:endParaRPr sz="900">
              <a:latin typeface="Arial"/>
              <a:cs typeface="Arial"/>
            </a:endParaRPr>
          </a:p>
          <a:p>
            <a:pPr marL="456565" marR="2000885">
              <a:lnSpc>
                <a:spcPct val="100000"/>
              </a:lnSpc>
              <a:spcBef>
                <a:spcPts val="5"/>
              </a:spcBef>
              <a:tabLst>
                <a:tab pos="993140" algn="l"/>
              </a:tabLst>
            </a:pPr>
            <a:r>
              <a:rPr dirty="0" sz="800" spc="-5">
                <a:latin typeface="Arial"/>
                <a:cs typeface="Arial"/>
              </a:rPr>
              <a:t>INCLUDE PLANNER(PROGLIB)  </a:t>
            </a:r>
            <a:r>
              <a:rPr dirty="0" sz="800">
                <a:latin typeface="Arial"/>
                <a:cs typeface="Arial"/>
              </a:rPr>
              <a:t>DELETE	PROJECT</a:t>
            </a:r>
            <a:endParaRPr sz="800">
              <a:latin typeface="Arial"/>
              <a:cs typeface="Arial"/>
            </a:endParaRPr>
          </a:p>
          <a:p>
            <a:pPr marL="456565" marR="2000885">
              <a:lnSpc>
                <a:spcPct val="100000"/>
              </a:lnSpc>
            </a:pPr>
            <a:r>
              <a:rPr dirty="0" sz="800" spc="-5">
                <a:latin typeface="Arial"/>
                <a:cs typeface="Arial"/>
              </a:rPr>
              <a:t>INCLUDE PROJECT(NEWLIB)  </a:t>
            </a:r>
            <a:r>
              <a:rPr dirty="0" sz="800">
                <a:latin typeface="Arial"/>
                <a:cs typeface="Arial"/>
              </a:rPr>
              <a:t>REPLACE</a:t>
            </a:r>
            <a:r>
              <a:rPr dirty="0" sz="800" spc="170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PLANNER(PROGLIB)</a:t>
            </a:r>
            <a:endParaRPr sz="800">
              <a:latin typeface="Arial"/>
              <a:cs typeface="Arial"/>
            </a:endParaRPr>
          </a:p>
          <a:p>
            <a:pPr marL="172085" indent="-172085">
              <a:lnSpc>
                <a:spcPts val="1190"/>
              </a:lnSpc>
              <a:buChar char="•"/>
              <a:tabLst>
                <a:tab pos="172085" algn="l"/>
                <a:tab pos="172720" algn="l"/>
              </a:tabLst>
            </a:pPr>
            <a:r>
              <a:rPr dirty="0" sz="1000" spc="-5">
                <a:latin typeface="Arial"/>
                <a:cs typeface="Arial"/>
              </a:rPr>
              <a:t>Construction of a package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-10">
                <a:latin typeface="Arial"/>
                <a:cs typeface="Arial"/>
              </a:rPr>
              <a:t>subroutines generally </a:t>
            </a:r>
            <a:r>
              <a:rPr dirty="0" sz="1000" spc="-5">
                <a:latin typeface="Arial"/>
                <a:cs typeface="Arial"/>
              </a:rPr>
              <a:t>used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together</a:t>
            </a:r>
            <a:endParaRPr sz="1000">
              <a:latin typeface="Arial"/>
              <a:cs typeface="Arial"/>
            </a:endParaRPr>
          </a:p>
          <a:p>
            <a:pPr lvl="1" marL="371475" marR="535940" indent="-142875">
              <a:lnSpc>
                <a:spcPct val="80000"/>
              </a:lnSpc>
              <a:spcBef>
                <a:spcPts val="220"/>
              </a:spcBef>
              <a:buChar char="–"/>
              <a:tabLst>
                <a:tab pos="372110" algn="l"/>
              </a:tabLst>
            </a:pPr>
            <a:r>
              <a:rPr dirty="0" sz="900" spc="-5">
                <a:latin typeface="Arial"/>
                <a:cs typeface="Arial"/>
              </a:rPr>
              <a:t>There </a:t>
            </a:r>
            <a:r>
              <a:rPr dirty="0" sz="900">
                <a:latin typeface="Arial"/>
                <a:cs typeface="Arial"/>
              </a:rPr>
              <a:t>are a large number of cross-references </a:t>
            </a:r>
            <a:r>
              <a:rPr dirty="0" sz="900" spc="-5">
                <a:latin typeface="Arial"/>
                <a:cs typeface="Arial"/>
              </a:rPr>
              <a:t>between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these  subroutines due to their closely related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functions.</a:t>
            </a:r>
            <a:endParaRPr sz="9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buChar char="–"/>
              <a:tabLst>
                <a:tab pos="372110" algn="l"/>
              </a:tabLst>
            </a:pPr>
            <a:r>
              <a:rPr dirty="0" sz="900">
                <a:latin typeface="Arial"/>
                <a:cs typeface="Arial"/>
              </a:rPr>
              <a:t>For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example: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2820" y="3423910"/>
            <a:ext cx="8350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READR(FTNLIB)  </a:t>
            </a:r>
            <a:r>
              <a:rPr dirty="0" sz="800" spc="30">
                <a:latin typeface="Arial"/>
                <a:cs typeface="Arial"/>
              </a:rPr>
              <a:t>W</a:t>
            </a:r>
            <a:r>
              <a:rPr dirty="0" sz="800" spc="-5">
                <a:latin typeface="Arial"/>
                <a:cs typeface="Arial"/>
              </a:rPr>
              <a:t>R</a:t>
            </a:r>
            <a:r>
              <a:rPr dirty="0" sz="800" spc="-10">
                <a:latin typeface="Arial"/>
                <a:cs typeface="Arial"/>
              </a:rPr>
              <a:t>I</a:t>
            </a:r>
            <a:r>
              <a:rPr dirty="0" sz="800">
                <a:latin typeface="Arial"/>
                <a:cs typeface="Arial"/>
              </a:rPr>
              <a:t>T</a:t>
            </a:r>
            <a:r>
              <a:rPr dirty="0" sz="800" spc="-10">
                <a:latin typeface="Arial"/>
                <a:cs typeface="Arial"/>
              </a:rPr>
              <a:t>E</a:t>
            </a:r>
            <a:r>
              <a:rPr dirty="0" sz="800" spc="-5">
                <a:latin typeface="Arial"/>
                <a:cs typeface="Arial"/>
              </a:rPr>
              <a:t>R(</a:t>
            </a:r>
            <a:r>
              <a:rPr dirty="0" sz="800">
                <a:latin typeface="Arial"/>
                <a:cs typeface="Arial"/>
              </a:rPr>
              <a:t>FT</a:t>
            </a:r>
            <a:r>
              <a:rPr dirty="0" sz="800" spc="-5">
                <a:latin typeface="Arial"/>
                <a:cs typeface="Arial"/>
              </a:rPr>
              <a:t>NL</a:t>
            </a:r>
            <a:r>
              <a:rPr dirty="0" sz="800" spc="-10">
                <a:latin typeface="Arial"/>
                <a:cs typeface="Arial"/>
              </a:rPr>
              <a:t>I</a:t>
            </a:r>
            <a:r>
              <a:rPr dirty="0" sz="800">
                <a:latin typeface="Arial"/>
                <a:cs typeface="Arial"/>
              </a:rPr>
              <a:t>B)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3515" y="3423910"/>
            <a:ext cx="4591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I</a:t>
            </a:r>
            <a:r>
              <a:rPr dirty="0" sz="800" spc="-5">
                <a:latin typeface="Arial"/>
                <a:cs typeface="Arial"/>
              </a:rPr>
              <a:t>NCLUD</a:t>
            </a:r>
            <a:r>
              <a:rPr dirty="0" sz="800">
                <a:latin typeface="Arial"/>
                <a:cs typeface="Arial"/>
              </a:rPr>
              <a:t>E  I</a:t>
            </a:r>
            <a:r>
              <a:rPr dirty="0" sz="800" spc="-5">
                <a:latin typeface="Arial"/>
                <a:cs typeface="Arial"/>
              </a:rPr>
              <a:t>NCLUD</a:t>
            </a:r>
            <a:r>
              <a:rPr dirty="0" sz="80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  <a:p>
            <a:pPr marR="177165" indent="172085">
              <a:lnSpc>
                <a:spcPct val="100000"/>
              </a:lnSpc>
              <a:spcBef>
                <a:spcPts val="5"/>
              </a:spcBef>
            </a:pPr>
            <a:r>
              <a:rPr dirty="0" sz="800">
                <a:latin typeface="Arial"/>
                <a:cs typeface="Arial"/>
              </a:rPr>
              <a:t>:  </a:t>
            </a:r>
            <a:r>
              <a:rPr dirty="0" sz="800">
                <a:latin typeface="Arial"/>
                <a:cs typeface="Arial"/>
              </a:rPr>
              <a:t>SAVE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6315" y="3789669"/>
            <a:ext cx="3964304" cy="805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0130">
              <a:lnSpc>
                <a:spcPts val="955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FTNIO(SUBLIB)</a:t>
            </a:r>
            <a:endParaRPr sz="800">
              <a:latin typeface="Arial"/>
              <a:cs typeface="Arial"/>
            </a:endParaRPr>
          </a:p>
          <a:p>
            <a:pPr marL="172085" marR="5080" indent="-172085">
              <a:lnSpc>
                <a:spcPct val="80000"/>
              </a:lnSpc>
              <a:spcBef>
                <a:spcPts val="240"/>
              </a:spcBef>
              <a:buChar char="•"/>
              <a:tabLst>
                <a:tab pos="172085" algn="l"/>
                <a:tab pos="172720" algn="l"/>
              </a:tabLst>
            </a:pPr>
            <a:r>
              <a:rPr dirty="0" sz="1000" spc="-5">
                <a:latin typeface="Arial"/>
                <a:cs typeface="Arial"/>
              </a:rPr>
              <a:t>Specification of external references </a:t>
            </a:r>
            <a:r>
              <a:rPr dirty="0" sz="1000" spc="-10">
                <a:latin typeface="Arial"/>
                <a:cs typeface="Arial"/>
              </a:rPr>
              <a:t>not </a:t>
            </a:r>
            <a:r>
              <a:rPr dirty="0" sz="1000" spc="-5">
                <a:latin typeface="Arial"/>
                <a:cs typeface="Arial"/>
              </a:rPr>
              <a:t>to be </a:t>
            </a:r>
            <a:r>
              <a:rPr dirty="0" sz="1000" spc="-10">
                <a:latin typeface="Arial"/>
                <a:cs typeface="Arial"/>
              </a:rPr>
              <a:t>resolved </a:t>
            </a:r>
            <a:r>
              <a:rPr dirty="0" sz="1000" spc="-5">
                <a:latin typeface="Arial"/>
                <a:cs typeface="Arial"/>
              </a:rPr>
              <a:t>by automatic  </a:t>
            </a:r>
            <a:r>
              <a:rPr dirty="0" sz="1000" spc="-10">
                <a:latin typeface="Arial"/>
                <a:cs typeface="Arial"/>
              </a:rPr>
              <a:t>library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  <a:p>
            <a:pPr lvl="1" marL="371475" indent="-142875">
              <a:lnSpc>
                <a:spcPct val="100000"/>
              </a:lnSpc>
              <a:spcBef>
                <a:spcPts val="5"/>
              </a:spcBef>
              <a:buChar char="–"/>
              <a:tabLst>
                <a:tab pos="372110" algn="l"/>
              </a:tabLst>
            </a:pPr>
            <a:r>
              <a:rPr dirty="0" sz="900" spc="-5">
                <a:latin typeface="Arial"/>
                <a:cs typeface="Arial"/>
              </a:rPr>
              <a:t>Can avoid </a:t>
            </a:r>
            <a:r>
              <a:rPr dirty="0" sz="900">
                <a:latin typeface="Arial"/>
                <a:cs typeface="Arial"/>
              </a:rPr>
              <a:t>multiple storage of common libraries in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programs.</a:t>
            </a:r>
            <a:endParaRPr sz="900">
              <a:latin typeface="Arial"/>
              <a:cs typeface="Arial"/>
            </a:endParaRPr>
          </a:p>
          <a:p>
            <a:pPr lvl="1" marL="371475" marR="178435" indent="-142875">
              <a:lnSpc>
                <a:spcPct val="80000"/>
              </a:lnSpc>
              <a:spcBef>
                <a:spcPts val="215"/>
              </a:spcBef>
              <a:buChar char="–"/>
              <a:tabLst>
                <a:tab pos="372110" algn="l"/>
              </a:tabLst>
            </a:pPr>
            <a:r>
              <a:rPr dirty="0" sz="900" spc="-5">
                <a:latin typeface="Arial"/>
                <a:cs typeface="Arial"/>
              </a:rPr>
              <a:t>Need </a:t>
            </a:r>
            <a:r>
              <a:rPr dirty="0" sz="900">
                <a:latin typeface="Arial"/>
                <a:cs typeface="Arial"/>
              </a:rPr>
              <a:t>a linking loader to combine the common </a:t>
            </a:r>
            <a:r>
              <a:rPr dirty="0" sz="900" spc="-5">
                <a:latin typeface="Arial"/>
                <a:cs typeface="Arial"/>
              </a:rPr>
              <a:t>libraries </a:t>
            </a:r>
            <a:r>
              <a:rPr dirty="0" sz="900">
                <a:latin typeface="Arial"/>
                <a:cs typeface="Arial"/>
              </a:rPr>
              <a:t>at </a:t>
            </a:r>
            <a:r>
              <a:rPr dirty="0" sz="900" spc="-5">
                <a:latin typeface="Arial"/>
                <a:cs typeface="Arial"/>
              </a:rPr>
              <a:t>execution  </a:t>
            </a:r>
            <a:r>
              <a:rPr dirty="0" sz="900">
                <a:latin typeface="Arial"/>
                <a:cs typeface="Arial"/>
              </a:rPr>
              <a:t>time.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617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Address</a:t>
            </a:r>
            <a:r>
              <a:rPr dirty="0" sz="22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Binding</a:t>
            </a:r>
            <a:endParaRPr sz="2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850"/>
              </a:spcBef>
              <a:buChar char="•"/>
              <a:tabLst>
                <a:tab pos="440690" algn="l"/>
              </a:tabLst>
            </a:pPr>
            <a:r>
              <a:rPr dirty="0" sz="1600" spc="-5">
                <a:latin typeface="Arial"/>
                <a:cs typeface="Arial"/>
              </a:rPr>
              <a:t>Address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Binding:</a:t>
            </a:r>
            <a:endParaRPr sz="16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0"/>
              </a:spcBef>
              <a:buChar char="–"/>
              <a:tabLst>
                <a:tab pos="640715" algn="l"/>
              </a:tabLst>
            </a:pPr>
            <a:r>
              <a:rPr dirty="0" sz="1400" spc="-5">
                <a:latin typeface="Arial"/>
                <a:cs typeface="Arial"/>
              </a:rPr>
              <a:t>Symbolic </a:t>
            </a:r>
            <a:r>
              <a:rPr dirty="0" sz="1400">
                <a:latin typeface="Arial"/>
                <a:cs typeface="Arial"/>
              </a:rPr>
              <a:t>Address </a:t>
            </a:r>
            <a:r>
              <a:rPr dirty="0" sz="1400" spc="-5">
                <a:latin typeface="Arial"/>
                <a:cs typeface="Arial"/>
              </a:rPr>
              <a:t>(label) </a:t>
            </a:r>
            <a:r>
              <a:rPr dirty="0" sz="1400" spc="800">
                <a:latin typeface="Times New Roman"/>
                <a:cs typeface="Times New Roman"/>
              </a:rPr>
              <a:t>€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"/>
                <a:cs typeface="Arial"/>
              </a:rPr>
              <a:t>Machine </a:t>
            </a:r>
            <a:r>
              <a:rPr dirty="0" sz="1400">
                <a:latin typeface="Arial"/>
                <a:cs typeface="Arial"/>
              </a:rPr>
              <a:t>Address</a:t>
            </a:r>
            <a:endParaRPr sz="14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390"/>
              </a:spcBef>
              <a:buChar char="•"/>
              <a:tabLst>
                <a:tab pos="440690" algn="l"/>
              </a:tabLst>
            </a:pPr>
            <a:r>
              <a:rPr dirty="0" sz="1600" spc="-5">
                <a:latin typeface="Arial"/>
                <a:cs typeface="Arial"/>
              </a:rPr>
              <a:t>Address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Binding:</a:t>
            </a:r>
            <a:endParaRPr sz="16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0"/>
              </a:spcBef>
              <a:buChar char="–"/>
              <a:tabLst>
                <a:tab pos="640715" algn="l"/>
              </a:tabLst>
            </a:pPr>
            <a:r>
              <a:rPr dirty="0" sz="1400">
                <a:latin typeface="Arial"/>
                <a:cs typeface="Arial"/>
              </a:rPr>
              <a:t>Assembling </a:t>
            </a:r>
            <a:r>
              <a:rPr dirty="0" sz="1400" spc="-5">
                <a:latin typeface="Arial"/>
                <a:cs typeface="Arial"/>
              </a:rPr>
              <a:t>Time: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8051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40"/>
              </a:spcBef>
              <a:buChar char="–"/>
              <a:tabLst>
                <a:tab pos="640715" algn="l"/>
              </a:tabLst>
            </a:pPr>
            <a:r>
              <a:rPr dirty="0" sz="1400" spc="-5">
                <a:latin typeface="Arial"/>
                <a:cs typeface="Arial"/>
              </a:rPr>
              <a:t>Load Time: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8086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640715" algn="l"/>
              </a:tabLst>
            </a:pPr>
            <a:r>
              <a:rPr dirty="0" sz="1400" spc="-5">
                <a:latin typeface="Arial"/>
                <a:cs typeface="Arial"/>
              </a:rPr>
              <a:t>Run Time: Dynamic </a:t>
            </a:r>
            <a:r>
              <a:rPr dirty="0" sz="1400">
                <a:latin typeface="Arial"/>
                <a:cs typeface="Arial"/>
              </a:rPr>
              <a:t>Linking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385"/>
              </a:spcBef>
              <a:buChar char="•"/>
              <a:tabLst>
                <a:tab pos="440690" algn="l"/>
              </a:tabLst>
            </a:pPr>
            <a:r>
              <a:rPr dirty="0" sz="1600" spc="-5">
                <a:latin typeface="Arial"/>
                <a:cs typeface="Arial"/>
              </a:rPr>
              <a:t>Address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Binding</a:t>
            </a:r>
            <a:endParaRPr sz="16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640715" algn="l"/>
              </a:tabLst>
            </a:pPr>
            <a:r>
              <a:rPr dirty="0" sz="1400" spc="-5">
                <a:latin typeface="Arial"/>
                <a:cs typeface="Arial"/>
              </a:rPr>
              <a:t>Complexity,</a:t>
            </a:r>
            <a:r>
              <a:rPr dirty="0" sz="1400" spc="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Flexibility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r>
              <a:rPr dirty="0" sz="2200" spc="-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660"/>
              </a:spcBef>
              <a:buChar char="•"/>
              <a:tabLst>
                <a:tab pos="440690" algn="l"/>
              </a:tabLst>
            </a:pPr>
            <a:r>
              <a:rPr dirty="0" sz="1600" spc="-5">
                <a:latin typeface="Arial"/>
                <a:cs typeface="Arial"/>
              </a:rPr>
              <a:t>Linkage editors: </a:t>
            </a:r>
            <a:r>
              <a:rPr dirty="0" sz="1600" spc="-5">
                <a:solidFill>
                  <a:srgbClr val="CC3200"/>
                </a:solidFill>
                <a:latin typeface="Arial"/>
                <a:cs typeface="Arial"/>
              </a:rPr>
              <a:t>before </a:t>
            </a:r>
            <a:r>
              <a:rPr dirty="0" sz="1600" spc="-5">
                <a:latin typeface="Arial"/>
                <a:cs typeface="Arial"/>
              </a:rPr>
              <a:t>load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90"/>
              </a:spcBef>
              <a:buChar char="•"/>
              <a:tabLst>
                <a:tab pos="440690" algn="l"/>
              </a:tabLst>
            </a:pPr>
            <a:r>
              <a:rPr dirty="0" sz="1600">
                <a:latin typeface="Arial"/>
                <a:cs typeface="Arial"/>
              </a:rPr>
              <a:t>Linking </a:t>
            </a:r>
            <a:r>
              <a:rPr dirty="0" sz="1600" spc="-5">
                <a:latin typeface="Arial"/>
                <a:cs typeface="Arial"/>
              </a:rPr>
              <a:t>loaders: </a:t>
            </a:r>
            <a:r>
              <a:rPr dirty="0" sz="1600" spc="-5">
                <a:solidFill>
                  <a:srgbClr val="CC3200"/>
                </a:solidFill>
                <a:latin typeface="Arial"/>
                <a:cs typeface="Arial"/>
              </a:rPr>
              <a:t>at </a:t>
            </a:r>
            <a:r>
              <a:rPr dirty="0" sz="1600" spc="-5">
                <a:latin typeface="Arial"/>
                <a:cs typeface="Arial"/>
              </a:rPr>
              <a:t>load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190"/>
              </a:spcBef>
              <a:buChar char="•"/>
              <a:tabLst>
                <a:tab pos="440690" algn="l"/>
              </a:tabLst>
            </a:pPr>
            <a:r>
              <a:rPr dirty="0" sz="1600" spc="-10">
                <a:latin typeface="Arial"/>
                <a:cs typeface="Arial"/>
              </a:rPr>
              <a:t>Dynamic </a:t>
            </a:r>
            <a:r>
              <a:rPr dirty="0" sz="1600">
                <a:latin typeface="Arial"/>
                <a:cs typeface="Arial"/>
              </a:rPr>
              <a:t>linking: </a:t>
            </a:r>
            <a:r>
              <a:rPr dirty="0" sz="1600" spc="-5">
                <a:solidFill>
                  <a:srgbClr val="CC3200"/>
                </a:solidFill>
                <a:latin typeface="Arial"/>
                <a:cs typeface="Arial"/>
              </a:rPr>
              <a:t>after </a:t>
            </a:r>
            <a:r>
              <a:rPr dirty="0" sz="1600" spc="-5">
                <a:latin typeface="Arial"/>
                <a:cs typeface="Arial"/>
              </a:rPr>
              <a:t>load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  <a:p>
            <a:pPr lvl="1" marL="640080" marR="374015" indent="-143510">
              <a:lnSpc>
                <a:spcPts val="1510"/>
              </a:lnSpc>
              <a:spcBef>
                <a:spcPts val="359"/>
              </a:spcBef>
              <a:buChar char="–"/>
              <a:tabLst>
                <a:tab pos="640715" algn="l"/>
              </a:tabLst>
            </a:pPr>
            <a:r>
              <a:rPr dirty="0" sz="1400">
                <a:latin typeface="Arial"/>
                <a:cs typeface="Arial"/>
              </a:rPr>
              <a:t>A scheme that </a:t>
            </a:r>
            <a:r>
              <a:rPr dirty="0" sz="1400" spc="-5">
                <a:latin typeface="Arial"/>
                <a:cs typeface="Arial"/>
              </a:rPr>
              <a:t>postpones </a:t>
            </a:r>
            <a:r>
              <a:rPr dirty="0" sz="1400">
                <a:latin typeface="Arial"/>
                <a:cs typeface="Arial"/>
              </a:rPr>
              <a:t>the linking function  until </a:t>
            </a:r>
            <a:r>
              <a:rPr dirty="0" sz="1400" spc="-5">
                <a:latin typeface="Arial"/>
                <a:cs typeface="Arial"/>
              </a:rPr>
              <a:t>execution time.</a:t>
            </a:r>
            <a:endParaRPr sz="1400">
              <a:latin typeface="Arial"/>
              <a:cs typeface="Arial"/>
            </a:endParaRPr>
          </a:p>
          <a:p>
            <a:pPr lvl="1" marL="640080" marR="452755" indent="-143510">
              <a:lnSpc>
                <a:spcPts val="1510"/>
              </a:lnSpc>
              <a:spcBef>
                <a:spcPts val="340"/>
              </a:spcBef>
              <a:buChar char="–"/>
              <a:tabLst>
                <a:tab pos="640715" algn="l"/>
              </a:tabLst>
            </a:pPr>
            <a:r>
              <a:rPr dirty="0" sz="1400">
                <a:latin typeface="Arial"/>
                <a:cs typeface="Arial"/>
              </a:rPr>
              <a:t>A subroutine is </a:t>
            </a:r>
            <a:r>
              <a:rPr dirty="0" sz="1400" spc="-5">
                <a:latin typeface="Arial"/>
                <a:cs typeface="Arial"/>
              </a:rPr>
              <a:t>loaded and </a:t>
            </a:r>
            <a:r>
              <a:rPr dirty="0" sz="1400">
                <a:latin typeface="Arial"/>
                <a:cs typeface="Arial"/>
              </a:rPr>
              <a:t>linked to the test  </a:t>
            </a:r>
            <a:r>
              <a:rPr dirty="0" sz="1400" spc="-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program </a:t>
            </a:r>
            <a:r>
              <a:rPr dirty="0" sz="1400" spc="-10">
                <a:latin typeface="Arial"/>
                <a:cs typeface="Arial"/>
              </a:rPr>
              <a:t>when </a:t>
            </a:r>
            <a:r>
              <a:rPr dirty="0" sz="1400">
                <a:latin typeface="Arial"/>
                <a:cs typeface="Arial"/>
              </a:rPr>
              <a:t>it is first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called.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45"/>
              </a:spcBef>
              <a:buChar char="–"/>
              <a:tabLst>
                <a:tab pos="640715" algn="l"/>
              </a:tabLst>
            </a:pPr>
            <a:r>
              <a:rPr dirty="0" sz="1400">
                <a:latin typeface="Arial"/>
                <a:cs typeface="Arial"/>
              </a:rPr>
              <a:t>Other </a:t>
            </a:r>
            <a:r>
              <a:rPr dirty="0" sz="1400" spc="-5">
                <a:latin typeface="Arial"/>
                <a:cs typeface="Arial"/>
              </a:rPr>
              <a:t>names: </a:t>
            </a:r>
            <a:r>
              <a:rPr dirty="0" sz="1400" spc="-5" i="1">
                <a:latin typeface="Arial"/>
                <a:cs typeface="Arial"/>
              </a:rPr>
              <a:t>dynamic loading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spc="-5" i="1">
                <a:latin typeface="Arial"/>
                <a:cs typeface="Arial"/>
              </a:rPr>
              <a:t>load on</a:t>
            </a:r>
            <a:r>
              <a:rPr dirty="0" sz="1400" i="1">
                <a:latin typeface="Arial"/>
                <a:cs typeface="Arial"/>
              </a:rPr>
              <a:t> call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531495">
              <a:lnSpc>
                <a:spcPct val="100000"/>
              </a:lnSpc>
              <a:spcBef>
                <a:spcPts val="190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Dynamic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Application</a:t>
            </a:r>
            <a:endParaRPr sz="2200">
              <a:latin typeface="Arial"/>
              <a:cs typeface="Arial"/>
            </a:endParaRPr>
          </a:p>
          <a:p>
            <a:pPr marL="440055" marR="317500" indent="-172085">
              <a:lnSpc>
                <a:spcPct val="100000"/>
              </a:lnSpc>
              <a:spcBef>
                <a:spcPts val="184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Allows several executing programs </a:t>
            </a:r>
            <a:r>
              <a:rPr dirty="0" sz="1400">
                <a:latin typeface="Arial"/>
                <a:cs typeface="Arial"/>
              </a:rPr>
              <a:t>to share </a:t>
            </a:r>
            <a:r>
              <a:rPr dirty="0" sz="1400" spc="-5">
                <a:latin typeface="Arial"/>
                <a:cs typeface="Arial"/>
              </a:rPr>
              <a:t>one  </a:t>
            </a:r>
            <a:r>
              <a:rPr dirty="0" sz="1400">
                <a:latin typeface="Arial"/>
                <a:cs typeface="Arial"/>
              </a:rPr>
              <a:t>copy </a:t>
            </a:r>
            <a:r>
              <a:rPr dirty="0" sz="1400" spc="-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a subroutine </a:t>
            </a:r>
            <a:r>
              <a:rPr dirty="0" sz="1400" spc="-5">
                <a:latin typeface="Arial"/>
                <a:cs typeface="Arial"/>
              </a:rPr>
              <a:t>or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library.</a:t>
            </a:r>
            <a:endParaRPr sz="1400">
              <a:latin typeface="Arial"/>
              <a:cs typeface="Arial"/>
            </a:endParaRPr>
          </a:p>
          <a:p>
            <a:pPr algn="just" marL="440055" marR="425450" indent="-172085">
              <a:lnSpc>
                <a:spcPct val="100000"/>
              </a:lnSpc>
              <a:spcBef>
                <a:spcPts val="33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Allows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implementation of </a:t>
            </a:r>
            <a:r>
              <a:rPr dirty="0" sz="1400">
                <a:latin typeface="Arial"/>
                <a:cs typeface="Arial"/>
              </a:rPr>
              <a:t>the shared object 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its </a:t>
            </a:r>
            <a:r>
              <a:rPr dirty="0" sz="1400" spc="-5">
                <a:latin typeface="Arial"/>
                <a:cs typeface="Arial"/>
              </a:rPr>
              <a:t>methods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be determined at execution  </a:t>
            </a:r>
            <a:r>
              <a:rPr dirty="0" sz="1400">
                <a:latin typeface="Arial"/>
                <a:cs typeface="Arial"/>
              </a:rPr>
              <a:t>time in </a:t>
            </a:r>
            <a:r>
              <a:rPr dirty="0" sz="1400" spc="-5">
                <a:latin typeface="Arial"/>
                <a:cs typeface="Arial"/>
              </a:rPr>
              <a:t>an </a:t>
            </a:r>
            <a:r>
              <a:rPr dirty="0" sz="1400">
                <a:latin typeface="Arial"/>
                <a:cs typeface="Arial"/>
              </a:rPr>
              <a:t>object-oriented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440055" marR="673735" indent="-172085">
              <a:lnSpc>
                <a:spcPct val="100000"/>
              </a:lnSpc>
              <a:spcBef>
                <a:spcPts val="34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Provides </a:t>
            </a:r>
            <a:r>
              <a:rPr dirty="0" sz="1400">
                <a:latin typeface="Arial"/>
                <a:cs typeface="Arial"/>
              </a:rPr>
              <a:t>the ability to </a:t>
            </a:r>
            <a:r>
              <a:rPr dirty="0" sz="1400" spc="-5">
                <a:latin typeface="Arial"/>
                <a:cs typeface="Arial"/>
              </a:rPr>
              <a:t>load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routines only  </a:t>
            </a:r>
            <a:r>
              <a:rPr dirty="0" sz="1400" spc="-10">
                <a:latin typeface="Arial"/>
                <a:cs typeface="Arial"/>
              </a:rPr>
              <a:t>when </a:t>
            </a:r>
            <a:r>
              <a:rPr dirty="0" sz="1400" spc="-5">
                <a:latin typeface="Arial"/>
                <a:cs typeface="Arial"/>
              </a:rPr>
              <a:t>(and </a:t>
            </a:r>
            <a:r>
              <a:rPr dirty="0" sz="1400">
                <a:latin typeface="Arial"/>
                <a:cs typeface="Arial"/>
              </a:rPr>
              <a:t>if) they are</a:t>
            </a:r>
            <a:r>
              <a:rPr dirty="0" sz="1400" spc="-5">
                <a:latin typeface="Arial"/>
                <a:cs typeface="Arial"/>
              </a:rPr>
              <a:t> needed.</a:t>
            </a:r>
            <a:endParaRPr sz="1400">
              <a:latin typeface="Arial"/>
              <a:cs typeface="Arial"/>
            </a:endParaRPr>
          </a:p>
          <a:p>
            <a:pPr lvl="1" marL="640080" marR="29845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>
                <a:latin typeface="Arial"/>
                <a:cs typeface="Arial"/>
              </a:rPr>
              <a:t>This can </a:t>
            </a:r>
            <a:r>
              <a:rPr dirty="0" sz="1200" spc="-5">
                <a:latin typeface="Arial"/>
                <a:cs typeface="Arial"/>
              </a:rPr>
              <a:t>result in substantial savings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load </a:t>
            </a:r>
            <a:r>
              <a:rPr dirty="0" sz="1200">
                <a:latin typeface="Arial"/>
                <a:cs typeface="Arial"/>
              </a:rPr>
              <a:t>time and  memory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space.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8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For example, error handling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routines.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Implementation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of Dynamic</a:t>
            </a:r>
            <a:r>
              <a:rPr dirty="0" sz="2000" spc="-4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endParaRPr sz="2000">
              <a:latin typeface="Arial"/>
              <a:cs typeface="Arial"/>
            </a:endParaRPr>
          </a:p>
          <a:p>
            <a:pPr marL="440055" marR="356235" indent="-172085">
              <a:lnSpc>
                <a:spcPct val="100000"/>
              </a:lnSpc>
              <a:spcBef>
                <a:spcPts val="195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Subroutines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be dynamically loaded must be  </a:t>
            </a:r>
            <a:r>
              <a:rPr dirty="0" sz="1400">
                <a:latin typeface="Arial"/>
                <a:cs typeface="Arial"/>
              </a:rPr>
              <a:t>called </a:t>
            </a:r>
            <a:r>
              <a:rPr dirty="0" sz="1400" spc="-5">
                <a:latin typeface="Arial"/>
                <a:cs typeface="Arial"/>
              </a:rPr>
              <a:t>via an operating </a:t>
            </a:r>
            <a:r>
              <a:rPr dirty="0" sz="1400">
                <a:latin typeface="Arial"/>
                <a:cs typeface="Arial"/>
              </a:rPr>
              <a:t>system </a:t>
            </a:r>
            <a:r>
              <a:rPr dirty="0" sz="1400" spc="-5">
                <a:latin typeface="Arial"/>
                <a:cs typeface="Arial"/>
              </a:rPr>
              <a:t>service </a:t>
            </a:r>
            <a:r>
              <a:rPr dirty="0" sz="1400">
                <a:latin typeface="Arial"/>
                <a:cs typeface="Arial"/>
              </a:rPr>
              <a:t>request,  e.g., </a:t>
            </a:r>
            <a:r>
              <a:rPr dirty="0" sz="1400" spc="-5">
                <a:solidFill>
                  <a:srgbClr val="CC3200"/>
                </a:solidFill>
                <a:latin typeface="Arial"/>
                <a:cs typeface="Arial"/>
              </a:rPr>
              <a:t>load-and-call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>
                <a:latin typeface="Arial"/>
                <a:cs typeface="Arial"/>
              </a:rPr>
              <a:t>instead </a:t>
            </a:r>
            <a:r>
              <a:rPr dirty="0" sz="1400" spc="-5">
                <a:latin typeface="Arial"/>
                <a:cs typeface="Arial"/>
              </a:rPr>
              <a:t>of executing </a:t>
            </a:r>
            <a:r>
              <a:rPr dirty="0" sz="1400">
                <a:latin typeface="Arial"/>
                <a:cs typeface="Arial"/>
              </a:rPr>
              <a:t>a JSUB  instruction.</a:t>
            </a:r>
            <a:endParaRPr sz="1400">
              <a:latin typeface="Arial"/>
              <a:cs typeface="Arial"/>
            </a:endParaRPr>
          </a:p>
          <a:p>
            <a:pPr marL="440055" marR="318770" indent="-172085">
              <a:lnSpc>
                <a:spcPct val="100000"/>
              </a:lnSpc>
              <a:spcBef>
                <a:spcPts val="33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The service request will be handled by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part of 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latin typeface="Arial"/>
                <a:cs typeface="Arial"/>
              </a:rPr>
              <a:t>OS, </a:t>
            </a:r>
            <a:r>
              <a:rPr dirty="0" sz="1400">
                <a:latin typeface="Arial"/>
                <a:cs typeface="Arial"/>
              </a:rPr>
              <a:t>called the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dynamic loader</a:t>
            </a:r>
            <a:r>
              <a:rPr dirty="0" sz="1400" spc="-5">
                <a:latin typeface="Arial"/>
                <a:cs typeface="Arial"/>
              </a:rPr>
              <a:t>, which </a:t>
            </a:r>
            <a:r>
              <a:rPr dirty="0" sz="1400">
                <a:latin typeface="Arial"/>
                <a:cs typeface="Arial"/>
              </a:rPr>
              <a:t>is kept  in </a:t>
            </a:r>
            <a:r>
              <a:rPr dirty="0" sz="1400" spc="-5">
                <a:latin typeface="Arial"/>
                <a:cs typeface="Arial"/>
              </a:rPr>
              <a:t>memory during execution of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program.</a:t>
            </a:r>
            <a:endParaRPr sz="1400">
              <a:latin typeface="Arial"/>
              <a:cs typeface="Arial"/>
            </a:endParaRPr>
          </a:p>
          <a:p>
            <a:pPr marL="440055" marR="558165" indent="-172085">
              <a:lnSpc>
                <a:spcPct val="100000"/>
              </a:lnSpc>
              <a:spcBef>
                <a:spcPts val="33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The parameter of </a:t>
            </a:r>
            <a:r>
              <a:rPr dirty="0" sz="1400">
                <a:latin typeface="Arial"/>
                <a:cs typeface="Arial"/>
              </a:rPr>
              <a:t>this </a:t>
            </a:r>
            <a:r>
              <a:rPr dirty="0" sz="1400" spc="-5">
                <a:latin typeface="Arial"/>
                <a:cs typeface="Arial"/>
              </a:rPr>
              <a:t>request </a:t>
            </a:r>
            <a:r>
              <a:rPr dirty="0" sz="1400">
                <a:latin typeface="Arial"/>
                <a:cs typeface="Arial"/>
              </a:rPr>
              <a:t>is the </a:t>
            </a:r>
            <a:r>
              <a:rPr dirty="0" sz="1400" spc="-5">
                <a:latin typeface="Arial"/>
                <a:cs typeface="Arial"/>
              </a:rPr>
              <a:t>symbolic  name of </a:t>
            </a:r>
            <a:r>
              <a:rPr dirty="0" sz="1400">
                <a:latin typeface="Arial"/>
                <a:cs typeface="Arial"/>
              </a:rPr>
              <a:t>the routine to </a:t>
            </a:r>
            <a:r>
              <a:rPr dirty="0" sz="1400" spc="-5">
                <a:latin typeface="Arial"/>
                <a:cs typeface="Arial"/>
              </a:rPr>
              <a:t>be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called..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0260" y="6350503"/>
            <a:ext cx="3320796" cy="268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73223" y="5997945"/>
            <a:ext cx="32213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Example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of Dynamic</a:t>
            </a:r>
            <a:r>
              <a:rPr dirty="0" sz="2000" spc="-8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3144" y="8272267"/>
            <a:ext cx="1019810" cy="346075"/>
          </a:xfrm>
          <a:custGeom>
            <a:avLst/>
            <a:gdLst/>
            <a:ahLst/>
            <a:cxnLst/>
            <a:rect l="l" t="t" r="r" b="b"/>
            <a:pathLst>
              <a:path w="1019810" h="346075">
                <a:moveTo>
                  <a:pt x="1019556" y="0"/>
                </a:moveTo>
                <a:lnTo>
                  <a:pt x="0" y="0"/>
                </a:lnTo>
                <a:lnTo>
                  <a:pt x="0" y="345948"/>
                </a:lnTo>
                <a:lnTo>
                  <a:pt x="1019556" y="345948"/>
                </a:lnTo>
                <a:lnTo>
                  <a:pt x="1019556" y="344424"/>
                </a:lnTo>
                <a:lnTo>
                  <a:pt x="4572" y="344424"/>
                </a:lnTo>
                <a:lnTo>
                  <a:pt x="3048" y="341376"/>
                </a:lnTo>
                <a:lnTo>
                  <a:pt x="4572" y="341376"/>
                </a:lnTo>
                <a:lnTo>
                  <a:pt x="4572" y="4572"/>
                </a:lnTo>
                <a:lnTo>
                  <a:pt x="3048" y="4572"/>
                </a:lnTo>
                <a:lnTo>
                  <a:pt x="4572" y="3048"/>
                </a:lnTo>
                <a:lnTo>
                  <a:pt x="1019556" y="3048"/>
                </a:lnTo>
                <a:lnTo>
                  <a:pt x="1019556" y="0"/>
                </a:lnTo>
                <a:close/>
              </a:path>
              <a:path w="1019810" h="346075">
                <a:moveTo>
                  <a:pt x="4572" y="341376"/>
                </a:moveTo>
                <a:lnTo>
                  <a:pt x="3048" y="341376"/>
                </a:lnTo>
                <a:lnTo>
                  <a:pt x="4572" y="344424"/>
                </a:lnTo>
                <a:lnTo>
                  <a:pt x="4572" y="341376"/>
                </a:lnTo>
                <a:close/>
              </a:path>
              <a:path w="1019810" h="346075">
                <a:moveTo>
                  <a:pt x="1014984" y="341376"/>
                </a:moveTo>
                <a:lnTo>
                  <a:pt x="4572" y="341376"/>
                </a:lnTo>
                <a:lnTo>
                  <a:pt x="4572" y="344424"/>
                </a:lnTo>
                <a:lnTo>
                  <a:pt x="1014984" y="344424"/>
                </a:lnTo>
                <a:lnTo>
                  <a:pt x="1014984" y="341376"/>
                </a:lnTo>
                <a:close/>
              </a:path>
              <a:path w="1019810" h="346075">
                <a:moveTo>
                  <a:pt x="1014984" y="3048"/>
                </a:moveTo>
                <a:lnTo>
                  <a:pt x="1014984" y="344424"/>
                </a:lnTo>
                <a:lnTo>
                  <a:pt x="1016508" y="341376"/>
                </a:lnTo>
                <a:lnTo>
                  <a:pt x="1019556" y="341376"/>
                </a:lnTo>
                <a:lnTo>
                  <a:pt x="1019556" y="4572"/>
                </a:lnTo>
                <a:lnTo>
                  <a:pt x="1016508" y="4572"/>
                </a:lnTo>
                <a:lnTo>
                  <a:pt x="1014984" y="3048"/>
                </a:lnTo>
                <a:close/>
              </a:path>
              <a:path w="1019810" h="346075">
                <a:moveTo>
                  <a:pt x="1019556" y="341376"/>
                </a:moveTo>
                <a:lnTo>
                  <a:pt x="1016508" y="341376"/>
                </a:lnTo>
                <a:lnTo>
                  <a:pt x="1014984" y="344424"/>
                </a:lnTo>
                <a:lnTo>
                  <a:pt x="1019556" y="344424"/>
                </a:lnTo>
                <a:lnTo>
                  <a:pt x="1019556" y="341376"/>
                </a:lnTo>
                <a:close/>
              </a:path>
              <a:path w="1019810" h="346075">
                <a:moveTo>
                  <a:pt x="4572" y="3048"/>
                </a:moveTo>
                <a:lnTo>
                  <a:pt x="3048" y="4572"/>
                </a:lnTo>
                <a:lnTo>
                  <a:pt x="4572" y="4572"/>
                </a:lnTo>
                <a:lnTo>
                  <a:pt x="4572" y="3048"/>
                </a:lnTo>
                <a:close/>
              </a:path>
              <a:path w="1019810" h="346075">
                <a:moveTo>
                  <a:pt x="1014984" y="3048"/>
                </a:moveTo>
                <a:lnTo>
                  <a:pt x="4572" y="3048"/>
                </a:lnTo>
                <a:lnTo>
                  <a:pt x="4572" y="4572"/>
                </a:lnTo>
                <a:lnTo>
                  <a:pt x="1014984" y="4572"/>
                </a:lnTo>
                <a:lnTo>
                  <a:pt x="1014984" y="3048"/>
                </a:lnTo>
                <a:close/>
              </a:path>
              <a:path w="1019810" h="346075">
                <a:moveTo>
                  <a:pt x="1019556" y="3048"/>
                </a:moveTo>
                <a:lnTo>
                  <a:pt x="1014984" y="3048"/>
                </a:lnTo>
                <a:lnTo>
                  <a:pt x="1016508" y="4572"/>
                </a:lnTo>
                <a:lnTo>
                  <a:pt x="1019556" y="4572"/>
                </a:lnTo>
                <a:lnTo>
                  <a:pt x="1019556" y="3048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87752" y="7853167"/>
            <a:ext cx="190500" cy="481965"/>
          </a:xfrm>
          <a:custGeom>
            <a:avLst/>
            <a:gdLst/>
            <a:ahLst/>
            <a:cxnLst/>
            <a:rect l="l" t="t" r="r" b="b"/>
            <a:pathLst>
              <a:path w="190500" h="481965">
                <a:moveTo>
                  <a:pt x="91740" y="477012"/>
                </a:moveTo>
                <a:lnTo>
                  <a:pt x="0" y="477012"/>
                </a:lnTo>
                <a:lnTo>
                  <a:pt x="0" y="481584"/>
                </a:lnTo>
                <a:lnTo>
                  <a:pt x="94488" y="481584"/>
                </a:lnTo>
                <a:lnTo>
                  <a:pt x="95095" y="478536"/>
                </a:lnTo>
                <a:lnTo>
                  <a:pt x="91440" y="478536"/>
                </a:lnTo>
                <a:lnTo>
                  <a:pt x="91740" y="477012"/>
                </a:lnTo>
                <a:close/>
              </a:path>
              <a:path w="190500" h="481965">
                <a:moveTo>
                  <a:pt x="190500" y="0"/>
                </a:moveTo>
                <a:lnTo>
                  <a:pt x="185928" y="0"/>
                </a:lnTo>
                <a:lnTo>
                  <a:pt x="91440" y="478536"/>
                </a:lnTo>
                <a:lnTo>
                  <a:pt x="92964" y="477012"/>
                </a:lnTo>
                <a:lnTo>
                  <a:pt x="95399" y="477012"/>
                </a:lnTo>
                <a:lnTo>
                  <a:pt x="190500" y="0"/>
                </a:lnTo>
                <a:close/>
              </a:path>
              <a:path w="190500" h="481965">
                <a:moveTo>
                  <a:pt x="95399" y="477012"/>
                </a:moveTo>
                <a:lnTo>
                  <a:pt x="92964" y="477012"/>
                </a:lnTo>
                <a:lnTo>
                  <a:pt x="91440" y="478536"/>
                </a:lnTo>
                <a:lnTo>
                  <a:pt x="95095" y="478536"/>
                </a:lnTo>
                <a:lnTo>
                  <a:pt x="95399" y="477012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97151" y="8280896"/>
            <a:ext cx="8997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 marR="5080" indent="-15113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Issue a</a:t>
            </a:r>
            <a:r>
              <a:rPr dirty="0" sz="900" spc="-100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load-and-  call</a:t>
            </a:r>
            <a:r>
              <a:rPr dirty="0" sz="900" spc="-3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request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12208" y="8395710"/>
            <a:ext cx="1202690" cy="346075"/>
          </a:xfrm>
          <a:custGeom>
            <a:avLst/>
            <a:gdLst/>
            <a:ahLst/>
            <a:cxnLst/>
            <a:rect l="l" t="t" r="r" b="b"/>
            <a:pathLst>
              <a:path w="1202689" h="346075">
                <a:moveTo>
                  <a:pt x="1202436" y="0"/>
                </a:moveTo>
                <a:lnTo>
                  <a:pt x="0" y="0"/>
                </a:lnTo>
                <a:lnTo>
                  <a:pt x="0" y="345948"/>
                </a:lnTo>
                <a:lnTo>
                  <a:pt x="1202436" y="345948"/>
                </a:lnTo>
                <a:lnTo>
                  <a:pt x="1202436" y="342900"/>
                </a:lnTo>
                <a:lnTo>
                  <a:pt x="6096" y="342900"/>
                </a:lnTo>
                <a:lnTo>
                  <a:pt x="3048" y="341376"/>
                </a:lnTo>
                <a:lnTo>
                  <a:pt x="6096" y="341376"/>
                </a:lnTo>
                <a:lnTo>
                  <a:pt x="6096" y="4572"/>
                </a:lnTo>
                <a:lnTo>
                  <a:pt x="3048" y="4572"/>
                </a:lnTo>
                <a:lnTo>
                  <a:pt x="6096" y="1524"/>
                </a:lnTo>
                <a:lnTo>
                  <a:pt x="1202436" y="1524"/>
                </a:lnTo>
                <a:lnTo>
                  <a:pt x="1202436" y="0"/>
                </a:lnTo>
                <a:close/>
              </a:path>
              <a:path w="1202689" h="346075">
                <a:moveTo>
                  <a:pt x="6096" y="341376"/>
                </a:moveTo>
                <a:lnTo>
                  <a:pt x="3048" y="341376"/>
                </a:lnTo>
                <a:lnTo>
                  <a:pt x="6096" y="342900"/>
                </a:lnTo>
                <a:lnTo>
                  <a:pt x="6096" y="341376"/>
                </a:lnTo>
                <a:close/>
              </a:path>
              <a:path w="1202689" h="346075">
                <a:moveTo>
                  <a:pt x="1196340" y="341376"/>
                </a:moveTo>
                <a:lnTo>
                  <a:pt x="6096" y="341376"/>
                </a:lnTo>
                <a:lnTo>
                  <a:pt x="6096" y="342900"/>
                </a:lnTo>
                <a:lnTo>
                  <a:pt x="1196340" y="342900"/>
                </a:lnTo>
                <a:lnTo>
                  <a:pt x="1196340" y="341376"/>
                </a:lnTo>
                <a:close/>
              </a:path>
              <a:path w="1202689" h="346075">
                <a:moveTo>
                  <a:pt x="1196340" y="1524"/>
                </a:moveTo>
                <a:lnTo>
                  <a:pt x="1196340" y="342900"/>
                </a:lnTo>
                <a:lnTo>
                  <a:pt x="1199388" y="341376"/>
                </a:lnTo>
                <a:lnTo>
                  <a:pt x="1202436" y="341376"/>
                </a:lnTo>
                <a:lnTo>
                  <a:pt x="1202436" y="4572"/>
                </a:lnTo>
                <a:lnTo>
                  <a:pt x="1199388" y="4572"/>
                </a:lnTo>
                <a:lnTo>
                  <a:pt x="1196340" y="1524"/>
                </a:lnTo>
                <a:close/>
              </a:path>
              <a:path w="1202689" h="346075">
                <a:moveTo>
                  <a:pt x="1202436" y="341376"/>
                </a:moveTo>
                <a:lnTo>
                  <a:pt x="1199388" y="341376"/>
                </a:lnTo>
                <a:lnTo>
                  <a:pt x="1196340" y="342900"/>
                </a:lnTo>
                <a:lnTo>
                  <a:pt x="1202436" y="342900"/>
                </a:lnTo>
                <a:lnTo>
                  <a:pt x="1202436" y="341376"/>
                </a:lnTo>
                <a:close/>
              </a:path>
              <a:path w="1202689" h="346075">
                <a:moveTo>
                  <a:pt x="6096" y="1524"/>
                </a:moveTo>
                <a:lnTo>
                  <a:pt x="3048" y="4572"/>
                </a:lnTo>
                <a:lnTo>
                  <a:pt x="6096" y="4572"/>
                </a:lnTo>
                <a:lnTo>
                  <a:pt x="6096" y="1524"/>
                </a:lnTo>
                <a:close/>
              </a:path>
              <a:path w="1202689" h="346075">
                <a:moveTo>
                  <a:pt x="1196340" y="1524"/>
                </a:moveTo>
                <a:lnTo>
                  <a:pt x="6096" y="1524"/>
                </a:lnTo>
                <a:lnTo>
                  <a:pt x="6096" y="4572"/>
                </a:lnTo>
                <a:lnTo>
                  <a:pt x="1196340" y="4572"/>
                </a:lnTo>
                <a:lnTo>
                  <a:pt x="1196340" y="1524"/>
                </a:lnTo>
                <a:close/>
              </a:path>
              <a:path w="1202689" h="346075">
                <a:moveTo>
                  <a:pt x="1202436" y="1524"/>
                </a:moveTo>
                <a:lnTo>
                  <a:pt x="1196340" y="1524"/>
                </a:lnTo>
                <a:lnTo>
                  <a:pt x="1199388" y="4572"/>
                </a:lnTo>
                <a:lnTo>
                  <a:pt x="1202436" y="4572"/>
                </a:lnTo>
                <a:lnTo>
                  <a:pt x="1202436" y="1524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5716" y="8040618"/>
            <a:ext cx="91440" cy="416559"/>
          </a:xfrm>
          <a:custGeom>
            <a:avLst/>
            <a:gdLst/>
            <a:ahLst/>
            <a:cxnLst/>
            <a:rect l="l" t="t" r="r" b="b"/>
            <a:pathLst>
              <a:path w="91439" h="416559">
                <a:moveTo>
                  <a:pt x="4572" y="0"/>
                </a:moveTo>
                <a:lnTo>
                  <a:pt x="0" y="0"/>
                </a:lnTo>
                <a:lnTo>
                  <a:pt x="44196" y="416052"/>
                </a:lnTo>
                <a:lnTo>
                  <a:pt x="91440" y="416052"/>
                </a:lnTo>
                <a:lnTo>
                  <a:pt x="91440" y="413004"/>
                </a:lnTo>
                <a:lnTo>
                  <a:pt x="48768" y="413004"/>
                </a:lnTo>
                <a:lnTo>
                  <a:pt x="47244" y="411480"/>
                </a:lnTo>
                <a:lnTo>
                  <a:pt x="48604" y="411480"/>
                </a:lnTo>
                <a:lnTo>
                  <a:pt x="4572" y="0"/>
                </a:lnTo>
                <a:close/>
              </a:path>
              <a:path w="91439" h="416559">
                <a:moveTo>
                  <a:pt x="48604" y="411480"/>
                </a:moveTo>
                <a:lnTo>
                  <a:pt x="47244" y="411480"/>
                </a:lnTo>
                <a:lnTo>
                  <a:pt x="48768" y="413004"/>
                </a:lnTo>
                <a:lnTo>
                  <a:pt x="48604" y="411480"/>
                </a:lnTo>
                <a:close/>
              </a:path>
              <a:path w="91439" h="416559">
                <a:moveTo>
                  <a:pt x="91440" y="411480"/>
                </a:moveTo>
                <a:lnTo>
                  <a:pt x="48604" y="411480"/>
                </a:lnTo>
                <a:lnTo>
                  <a:pt x="48768" y="413004"/>
                </a:lnTo>
                <a:lnTo>
                  <a:pt x="91440" y="413004"/>
                </a:lnTo>
                <a:lnTo>
                  <a:pt x="91440" y="411480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768594" y="8404340"/>
            <a:ext cx="1100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 marR="5080" indent="-508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Load the routine</a:t>
            </a:r>
            <a:r>
              <a:rPr dirty="0" sz="900" spc="-13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from  the specified</a:t>
            </a:r>
            <a:r>
              <a:rPr dirty="0" sz="900" spc="-90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library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98085" y="5862820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1095" y="1595622"/>
            <a:ext cx="3886200" cy="306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58411" y="4261098"/>
            <a:ext cx="2005964" cy="411480"/>
          </a:xfrm>
          <a:custGeom>
            <a:avLst/>
            <a:gdLst/>
            <a:ahLst/>
            <a:cxnLst/>
            <a:rect l="l" t="t" r="r" b="b"/>
            <a:pathLst>
              <a:path w="2005964" h="411479">
                <a:moveTo>
                  <a:pt x="0" y="411480"/>
                </a:moveTo>
                <a:lnTo>
                  <a:pt x="2005584" y="411480"/>
                </a:lnTo>
                <a:lnTo>
                  <a:pt x="2005584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89906" y="4266681"/>
            <a:ext cx="19392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CC3200"/>
                </a:solidFill>
                <a:latin typeface="Times New Roman"/>
                <a:cs typeface="Times New Roman"/>
              </a:rPr>
              <a:t>Second call </a:t>
            </a:r>
            <a:r>
              <a:rPr dirty="0" sz="1200">
                <a:solidFill>
                  <a:srgbClr val="CC3200"/>
                </a:solidFill>
                <a:latin typeface="Times New Roman"/>
                <a:cs typeface="Times New Roman"/>
              </a:rPr>
              <a:t>to this </a:t>
            </a:r>
            <a:r>
              <a:rPr dirty="0" sz="1200" spc="-5">
                <a:solidFill>
                  <a:srgbClr val="CC3200"/>
                </a:solidFill>
                <a:latin typeface="Times New Roman"/>
                <a:cs typeface="Times New Roman"/>
              </a:rPr>
              <a:t>subroutine  may </a:t>
            </a:r>
            <a:r>
              <a:rPr dirty="0" sz="1200">
                <a:solidFill>
                  <a:srgbClr val="CC3200"/>
                </a:solidFill>
                <a:latin typeface="Times New Roman"/>
                <a:cs typeface="Times New Roman"/>
              </a:rPr>
              <a:t>not </a:t>
            </a:r>
            <a:r>
              <a:rPr dirty="0" sz="1200" spc="-5">
                <a:solidFill>
                  <a:srgbClr val="CC3200"/>
                </a:solidFill>
                <a:latin typeface="Times New Roman"/>
                <a:cs typeface="Times New Roman"/>
              </a:rPr>
              <a:t>require load</a:t>
            </a:r>
            <a:r>
              <a:rPr dirty="0" sz="1200" spc="-15">
                <a:solidFill>
                  <a:srgbClr val="CC3200"/>
                </a:solidFill>
                <a:latin typeface="Times New Roman"/>
                <a:cs typeface="Times New Roman"/>
              </a:rPr>
              <a:t> </a:t>
            </a:r>
            <a:r>
              <a:rPr dirty="0" sz="1200" spc="-5">
                <a:solidFill>
                  <a:srgbClr val="CC3200"/>
                </a:solidFill>
                <a:latin typeface="Times New Roman"/>
                <a:cs typeface="Times New Roman"/>
              </a:rPr>
              <a:t>operation.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3436" y="3907530"/>
            <a:ext cx="745490" cy="337185"/>
          </a:xfrm>
          <a:custGeom>
            <a:avLst/>
            <a:gdLst/>
            <a:ahLst/>
            <a:cxnLst/>
            <a:rect l="l" t="t" r="r" b="b"/>
            <a:pathLst>
              <a:path w="745489" h="337185">
                <a:moveTo>
                  <a:pt x="745236" y="0"/>
                </a:moveTo>
                <a:lnTo>
                  <a:pt x="0" y="0"/>
                </a:lnTo>
                <a:lnTo>
                  <a:pt x="0" y="336804"/>
                </a:lnTo>
                <a:lnTo>
                  <a:pt x="745236" y="336804"/>
                </a:lnTo>
                <a:lnTo>
                  <a:pt x="745236" y="335280"/>
                </a:lnTo>
                <a:lnTo>
                  <a:pt x="4572" y="335280"/>
                </a:lnTo>
                <a:lnTo>
                  <a:pt x="3048" y="332232"/>
                </a:lnTo>
                <a:lnTo>
                  <a:pt x="4572" y="332232"/>
                </a:lnTo>
                <a:lnTo>
                  <a:pt x="4572" y="4572"/>
                </a:lnTo>
                <a:lnTo>
                  <a:pt x="3048" y="4572"/>
                </a:lnTo>
                <a:lnTo>
                  <a:pt x="4572" y="1524"/>
                </a:lnTo>
                <a:lnTo>
                  <a:pt x="745236" y="1524"/>
                </a:lnTo>
                <a:lnTo>
                  <a:pt x="745236" y="0"/>
                </a:lnTo>
                <a:close/>
              </a:path>
              <a:path w="745489" h="337185">
                <a:moveTo>
                  <a:pt x="4572" y="332232"/>
                </a:moveTo>
                <a:lnTo>
                  <a:pt x="3048" y="332232"/>
                </a:lnTo>
                <a:lnTo>
                  <a:pt x="4572" y="335280"/>
                </a:lnTo>
                <a:lnTo>
                  <a:pt x="4572" y="332232"/>
                </a:lnTo>
                <a:close/>
              </a:path>
              <a:path w="745489" h="337185">
                <a:moveTo>
                  <a:pt x="740664" y="332232"/>
                </a:moveTo>
                <a:lnTo>
                  <a:pt x="4572" y="332232"/>
                </a:lnTo>
                <a:lnTo>
                  <a:pt x="4572" y="335280"/>
                </a:lnTo>
                <a:lnTo>
                  <a:pt x="740664" y="335280"/>
                </a:lnTo>
                <a:lnTo>
                  <a:pt x="740664" y="332232"/>
                </a:lnTo>
                <a:close/>
              </a:path>
              <a:path w="745489" h="337185">
                <a:moveTo>
                  <a:pt x="740664" y="1524"/>
                </a:moveTo>
                <a:lnTo>
                  <a:pt x="740664" y="335280"/>
                </a:lnTo>
                <a:lnTo>
                  <a:pt x="742188" y="332232"/>
                </a:lnTo>
                <a:lnTo>
                  <a:pt x="745236" y="332232"/>
                </a:lnTo>
                <a:lnTo>
                  <a:pt x="745236" y="4572"/>
                </a:lnTo>
                <a:lnTo>
                  <a:pt x="742188" y="4572"/>
                </a:lnTo>
                <a:lnTo>
                  <a:pt x="740664" y="1524"/>
                </a:lnTo>
                <a:close/>
              </a:path>
              <a:path w="745489" h="337185">
                <a:moveTo>
                  <a:pt x="745236" y="332232"/>
                </a:moveTo>
                <a:lnTo>
                  <a:pt x="742188" y="332232"/>
                </a:lnTo>
                <a:lnTo>
                  <a:pt x="740664" y="335280"/>
                </a:lnTo>
                <a:lnTo>
                  <a:pt x="745236" y="335280"/>
                </a:lnTo>
                <a:lnTo>
                  <a:pt x="745236" y="332232"/>
                </a:lnTo>
                <a:close/>
              </a:path>
              <a:path w="745489" h="337185">
                <a:moveTo>
                  <a:pt x="4572" y="1524"/>
                </a:moveTo>
                <a:lnTo>
                  <a:pt x="3048" y="4572"/>
                </a:lnTo>
                <a:lnTo>
                  <a:pt x="4572" y="4572"/>
                </a:lnTo>
                <a:lnTo>
                  <a:pt x="4572" y="1524"/>
                </a:lnTo>
                <a:close/>
              </a:path>
              <a:path w="745489" h="337185">
                <a:moveTo>
                  <a:pt x="740664" y="1524"/>
                </a:moveTo>
                <a:lnTo>
                  <a:pt x="4572" y="1524"/>
                </a:lnTo>
                <a:lnTo>
                  <a:pt x="4572" y="4572"/>
                </a:lnTo>
                <a:lnTo>
                  <a:pt x="740664" y="4572"/>
                </a:lnTo>
                <a:lnTo>
                  <a:pt x="740664" y="1524"/>
                </a:lnTo>
                <a:close/>
              </a:path>
              <a:path w="745489" h="337185">
                <a:moveTo>
                  <a:pt x="745236" y="1524"/>
                </a:moveTo>
                <a:lnTo>
                  <a:pt x="740664" y="1524"/>
                </a:lnTo>
                <a:lnTo>
                  <a:pt x="742188" y="4572"/>
                </a:lnTo>
                <a:lnTo>
                  <a:pt x="745236" y="4572"/>
                </a:lnTo>
                <a:lnTo>
                  <a:pt x="745236" y="1524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79879" y="3922258"/>
            <a:ext cx="752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Jump to the  loaded</a:t>
            </a:r>
            <a:r>
              <a:rPr dirty="0" sz="900" spc="-10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routine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0052" y="3669786"/>
            <a:ext cx="106680" cy="226060"/>
          </a:xfrm>
          <a:custGeom>
            <a:avLst/>
            <a:gdLst/>
            <a:ahLst/>
            <a:cxnLst/>
            <a:rect l="l" t="t" r="r" b="b"/>
            <a:pathLst>
              <a:path w="106680" h="226060">
                <a:moveTo>
                  <a:pt x="102108" y="0"/>
                </a:moveTo>
                <a:lnTo>
                  <a:pt x="0" y="224028"/>
                </a:lnTo>
                <a:lnTo>
                  <a:pt x="4572" y="225552"/>
                </a:lnTo>
                <a:lnTo>
                  <a:pt x="106680" y="1524"/>
                </a:lnTo>
                <a:lnTo>
                  <a:pt x="102108" y="0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4432" y="4125462"/>
            <a:ext cx="1012190" cy="346075"/>
          </a:xfrm>
          <a:custGeom>
            <a:avLst/>
            <a:gdLst/>
            <a:ahLst/>
            <a:cxnLst/>
            <a:rect l="l" t="t" r="r" b="b"/>
            <a:pathLst>
              <a:path w="1012189" h="346075">
                <a:moveTo>
                  <a:pt x="1011936" y="0"/>
                </a:moveTo>
                <a:lnTo>
                  <a:pt x="0" y="0"/>
                </a:lnTo>
                <a:lnTo>
                  <a:pt x="0" y="345948"/>
                </a:lnTo>
                <a:lnTo>
                  <a:pt x="1011936" y="345948"/>
                </a:lnTo>
                <a:lnTo>
                  <a:pt x="1011936" y="344424"/>
                </a:lnTo>
                <a:lnTo>
                  <a:pt x="4572" y="344424"/>
                </a:lnTo>
                <a:lnTo>
                  <a:pt x="3048" y="341376"/>
                </a:lnTo>
                <a:lnTo>
                  <a:pt x="4572" y="341376"/>
                </a:lnTo>
                <a:lnTo>
                  <a:pt x="4572" y="4572"/>
                </a:lnTo>
                <a:lnTo>
                  <a:pt x="3048" y="4572"/>
                </a:lnTo>
                <a:lnTo>
                  <a:pt x="4572" y="3048"/>
                </a:lnTo>
                <a:lnTo>
                  <a:pt x="1011936" y="3048"/>
                </a:lnTo>
                <a:lnTo>
                  <a:pt x="1011936" y="0"/>
                </a:lnTo>
                <a:close/>
              </a:path>
              <a:path w="1012189" h="346075">
                <a:moveTo>
                  <a:pt x="4572" y="341376"/>
                </a:moveTo>
                <a:lnTo>
                  <a:pt x="3048" y="341376"/>
                </a:lnTo>
                <a:lnTo>
                  <a:pt x="4572" y="344424"/>
                </a:lnTo>
                <a:lnTo>
                  <a:pt x="4572" y="341376"/>
                </a:lnTo>
                <a:close/>
              </a:path>
              <a:path w="1012189" h="346075">
                <a:moveTo>
                  <a:pt x="1007364" y="341376"/>
                </a:moveTo>
                <a:lnTo>
                  <a:pt x="4572" y="341376"/>
                </a:lnTo>
                <a:lnTo>
                  <a:pt x="4572" y="344424"/>
                </a:lnTo>
                <a:lnTo>
                  <a:pt x="1007364" y="344424"/>
                </a:lnTo>
                <a:lnTo>
                  <a:pt x="1007364" y="341376"/>
                </a:lnTo>
                <a:close/>
              </a:path>
              <a:path w="1012189" h="346075">
                <a:moveTo>
                  <a:pt x="1007364" y="3048"/>
                </a:moveTo>
                <a:lnTo>
                  <a:pt x="1007364" y="344424"/>
                </a:lnTo>
                <a:lnTo>
                  <a:pt x="1010412" y="341376"/>
                </a:lnTo>
                <a:lnTo>
                  <a:pt x="1011936" y="341376"/>
                </a:lnTo>
                <a:lnTo>
                  <a:pt x="1011936" y="4572"/>
                </a:lnTo>
                <a:lnTo>
                  <a:pt x="1010412" y="4572"/>
                </a:lnTo>
                <a:lnTo>
                  <a:pt x="1007364" y="3048"/>
                </a:lnTo>
                <a:close/>
              </a:path>
              <a:path w="1012189" h="346075">
                <a:moveTo>
                  <a:pt x="1011936" y="341376"/>
                </a:moveTo>
                <a:lnTo>
                  <a:pt x="1010412" y="341376"/>
                </a:lnTo>
                <a:lnTo>
                  <a:pt x="1007364" y="344424"/>
                </a:lnTo>
                <a:lnTo>
                  <a:pt x="1011936" y="344424"/>
                </a:lnTo>
                <a:lnTo>
                  <a:pt x="1011936" y="341376"/>
                </a:lnTo>
                <a:close/>
              </a:path>
              <a:path w="1012189" h="346075">
                <a:moveTo>
                  <a:pt x="4572" y="3048"/>
                </a:moveTo>
                <a:lnTo>
                  <a:pt x="3048" y="4572"/>
                </a:lnTo>
                <a:lnTo>
                  <a:pt x="4572" y="4572"/>
                </a:lnTo>
                <a:lnTo>
                  <a:pt x="4572" y="3048"/>
                </a:lnTo>
                <a:close/>
              </a:path>
              <a:path w="1012189" h="346075">
                <a:moveTo>
                  <a:pt x="1007364" y="3048"/>
                </a:moveTo>
                <a:lnTo>
                  <a:pt x="4572" y="3048"/>
                </a:lnTo>
                <a:lnTo>
                  <a:pt x="4572" y="4572"/>
                </a:lnTo>
                <a:lnTo>
                  <a:pt x="1007364" y="4572"/>
                </a:lnTo>
                <a:lnTo>
                  <a:pt x="1007364" y="3048"/>
                </a:lnTo>
                <a:close/>
              </a:path>
              <a:path w="1012189" h="346075">
                <a:moveTo>
                  <a:pt x="1011936" y="3048"/>
                </a:moveTo>
                <a:lnTo>
                  <a:pt x="1007364" y="3048"/>
                </a:lnTo>
                <a:lnTo>
                  <a:pt x="1010412" y="4572"/>
                </a:lnTo>
                <a:lnTo>
                  <a:pt x="1011936" y="4572"/>
                </a:lnTo>
                <a:lnTo>
                  <a:pt x="1011936" y="3048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42944" y="3328410"/>
            <a:ext cx="13970" cy="859790"/>
          </a:xfrm>
          <a:custGeom>
            <a:avLst/>
            <a:gdLst/>
            <a:ahLst/>
            <a:cxnLst/>
            <a:rect l="l" t="t" r="r" b="b"/>
            <a:pathLst>
              <a:path w="13970" h="859789">
                <a:moveTo>
                  <a:pt x="3058" y="854964"/>
                </a:moveTo>
                <a:lnTo>
                  <a:pt x="0" y="854964"/>
                </a:lnTo>
                <a:lnTo>
                  <a:pt x="0" y="859536"/>
                </a:lnTo>
                <a:lnTo>
                  <a:pt x="7620" y="859536"/>
                </a:lnTo>
                <a:lnTo>
                  <a:pt x="7641" y="856488"/>
                </a:lnTo>
                <a:lnTo>
                  <a:pt x="3048" y="856488"/>
                </a:lnTo>
                <a:lnTo>
                  <a:pt x="3058" y="854964"/>
                </a:lnTo>
                <a:close/>
              </a:path>
              <a:path w="13970" h="859789">
                <a:moveTo>
                  <a:pt x="13716" y="0"/>
                </a:moveTo>
                <a:lnTo>
                  <a:pt x="9144" y="0"/>
                </a:lnTo>
                <a:lnTo>
                  <a:pt x="3048" y="856488"/>
                </a:lnTo>
                <a:lnTo>
                  <a:pt x="6096" y="854964"/>
                </a:lnTo>
                <a:lnTo>
                  <a:pt x="7652" y="854964"/>
                </a:lnTo>
                <a:lnTo>
                  <a:pt x="13716" y="0"/>
                </a:lnTo>
                <a:close/>
              </a:path>
              <a:path w="13970" h="859789">
                <a:moveTo>
                  <a:pt x="7652" y="854964"/>
                </a:moveTo>
                <a:lnTo>
                  <a:pt x="6096" y="854964"/>
                </a:lnTo>
                <a:lnTo>
                  <a:pt x="3048" y="856488"/>
                </a:lnTo>
                <a:lnTo>
                  <a:pt x="7641" y="856488"/>
                </a:lnTo>
                <a:lnTo>
                  <a:pt x="7652" y="854964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750310" y="4134093"/>
            <a:ext cx="897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Jump back to</a:t>
            </a:r>
            <a:r>
              <a:rPr dirty="0" sz="900" spc="-114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the  user</a:t>
            </a:r>
            <a:r>
              <a:rPr dirty="0" sz="900" spc="-3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program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29811" y="1569714"/>
            <a:ext cx="1012190" cy="346075"/>
          </a:xfrm>
          <a:custGeom>
            <a:avLst/>
            <a:gdLst/>
            <a:ahLst/>
            <a:cxnLst/>
            <a:rect l="l" t="t" r="r" b="b"/>
            <a:pathLst>
              <a:path w="1012189" h="346075">
                <a:moveTo>
                  <a:pt x="1011936" y="0"/>
                </a:moveTo>
                <a:lnTo>
                  <a:pt x="0" y="0"/>
                </a:lnTo>
                <a:lnTo>
                  <a:pt x="0" y="345948"/>
                </a:lnTo>
                <a:lnTo>
                  <a:pt x="1011936" y="345948"/>
                </a:lnTo>
                <a:lnTo>
                  <a:pt x="1011936" y="344424"/>
                </a:lnTo>
                <a:lnTo>
                  <a:pt x="4572" y="344424"/>
                </a:lnTo>
                <a:lnTo>
                  <a:pt x="1524" y="341376"/>
                </a:lnTo>
                <a:lnTo>
                  <a:pt x="4572" y="341376"/>
                </a:lnTo>
                <a:lnTo>
                  <a:pt x="4572" y="4572"/>
                </a:lnTo>
                <a:lnTo>
                  <a:pt x="1524" y="4572"/>
                </a:lnTo>
                <a:lnTo>
                  <a:pt x="4572" y="3048"/>
                </a:lnTo>
                <a:lnTo>
                  <a:pt x="1011936" y="3048"/>
                </a:lnTo>
                <a:lnTo>
                  <a:pt x="1011936" y="0"/>
                </a:lnTo>
                <a:close/>
              </a:path>
              <a:path w="1012189" h="346075">
                <a:moveTo>
                  <a:pt x="4572" y="341376"/>
                </a:moveTo>
                <a:lnTo>
                  <a:pt x="1524" y="341376"/>
                </a:lnTo>
                <a:lnTo>
                  <a:pt x="4572" y="344424"/>
                </a:lnTo>
                <a:lnTo>
                  <a:pt x="4572" y="341376"/>
                </a:lnTo>
                <a:close/>
              </a:path>
              <a:path w="1012189" h="346075">
                <a:moveTo>
                  <a:pt x="1007364" y="341376"/>
                </a:moveTo>
                <a:lnTo>
                  <a:pt x="4572" y="341376"/>
                </a:lnTo>
                <a:lnTo>
                  <a:pt x="4572" y="344424"/>
                </a:lnTo>
                <a:lnTo>
                  <a:pt x="1007364" y="344424"/>
                </a:lnTo>
                <a:lnTo>
                  <a:pt x="1007364" y="341376"/>
                </a:lnTo>
                <a:close/>
              </a:path>
              <a:path w="1012189" h="346075">
                <a:moveTo>
                  <a:pt x="1007364" y="3048"/>
                </a:moveTo>
                <a:lnTo>
                  <a:pt x="1007364" y="344424"/>
                </a:lnTo>
                <a:lnTo>
                  <a:pt x="1008888" y="341376"/>
                </a:lnTo>
                <a:lnTo>
                  <a:pt x="1011936" y="341376"/>
                </a:lnTo>
                <a:lnTo>
                  <a:pt x="1011936" y="4572"/>
                </a:lnTo>
                <a:lnTo>
                  <a:pt x="1008888" y="4572"/>
                </a:lnTo>
                <a:lnTo>
                  <a:pt x="1007364" y="3048"/>
                </a:lnTo>
                <a:close/>
              </a:path>
              <a:path w="1012189" h="346075">
                <a:moveTo>
                  <a:pt x="1011936" y="341376"/>
                </a:moveTo>
                <a:lnTo>
                  <a:pt x="1008888" y="341376"/>
                </a:lnTo>
                <a:lnTo>
                  <a:pt x="1007364" y="344424"/>
                </a:lnTo>
                <a:lnTo>
                  <a:pt x="1011936" y="344424"/>
                </a:lnTo>
                <a:lnTo>
                  <a:pt x="1011936" y="341376"/>
                </a:lnTo>
                <a:close/>
              </a:path>
              <a:path w="1012189" h="346075">
                <a:moveTo>
                  <a:pt x="4572" y="3048"/>
                </a:moveTo>
                <a:lnTo>
                  <a:pt x="1524" y="4572"/>
                </a:lnTo>
                <a:lnTo>
                  <a:pt x="4572" y="4572"/>
                </a:lnTo>
                <a:lnTo>
                  <a:pt x="4572" y="3048"/>
                </a:lnTo>
                <a:close/>
              </a:path>
              <a:path w="1012189" h="346075">
                <a:moveTo>
                  <a:pt x="1007364" y="3048"/>
                </a:moveTo>
                <a:lnTo>
                  <a:pt x="4572" y="3048"/>
                </a:lnTo>
                <a:lnTo>
                  <a:pt x="4572" y="4572"/>
                </a:lnTo>
                <a:lnTo>
                  <a:pt x="1007364" y="4572"/>
                </a:lnTo>
                <a:lnTo>
                  <a:pt x="1007364" y="3048"/>
                </a:lnTo>
                <a:close/>
              </a:path>
              <a:path w="1012189" h="346075">
                <a:moveTo>
                  <a:pt x="1011936" y="3048"/>
                </a:moveTo>
                <a:lnTo>
                  <a:pt x="1007364" y="3048"/>
                </a:lnTo>
                <a:lnTo>
                  <a:pt x="1008888" y="4572"/>
                </a:lnTo>
                <a:lnTo>
                  <a:pt x="1011936" y="4572"/>
                </a:lnTo>
                <a:lnTo>
                  <a:pt x="1011936" y="3048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80460" y="1627626"/>
            <a:ext cx="113030" cy="647700"/>
          </a:xfrm>
          <a:custGeom>
            <a:avLst/>
            <a:gdLst/>
            <a:ahLst/>
            <a:cxnLst/>
            <a:rect l="l" t="t" r="r" b="b"/>
            <a:pathLst>
              <a:path w="113029" h="647700">
                <a:moveTo>
                  <a:pt x="112776" y="0"/>
                </a:moveTo>
                <a:lnTo>
                  <a:pt x="54864" y="0"/>
                </a:lnTo>
                <a:lnTo>
                  <a:pt x="0" y="647700"/>
                </a:lnTo>
                <a:lnTo>
                  <a:pt x="4572" y="647700"/>
                </a:lnTo>
                <a:lnTo>
                  <a:pt x="59177" y="4572"/>
                </a:lnTo>
                <a:lnTo>
                  <a:pt x="57912" y="4572"/>
                </a:lnTo>
                <a:lnTo>
                  <a:pt x="59436" y="1524"/>
                </a:lnTo>
                <a:lnTo>
                  <a:pt x="112776" y="1524"/>
                </a:lnTo>
                <a:lnTo>
                  <a:pt x="112776" y="0"/>
                </a:lnTo>
                <a:close/>
              </a:path>
              <a:path w="113029" h="647700">
                <a:moveTo>
                  <a:pt x="59436" y="1524"/>
                </a:moveTo>
                <a:lnTo>
                  <a:pt x="57912" y="4572"/>
                </a:lnTo>
                <a:lnTo>
                  <a:pt x="59177" y="4572"/>
                </a:lnTo>
                <a:lnTo>
                  <a:pt x="59436" y="1524"/>
                </a:lnTo>
                <a:close/>
              </a:path>
              <a:path w="113029" h="647700">
                <a:moveTo>
                  <a:pt x="112776" y="1524"/>
                </a:moveTo>
                <a:lnTo>
                  <a:pt x="59436" y="1524"/>
                </a:lnTo>
                <a:lnTo>
                  <a:pt x="59177" y="4572"/>
                </a:lnTo>
                <a:lnTo>
                  <a:pt x="112776" y="4572"/>
                </a:lnTo>
                <a:lnTo>
                  <a:pt x="112776" y="1524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85690" y="1578347"/>
            <a:ext cx="897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Jump back to</a:t>
            </a:r>
            <a:r>
              <a:rPr dirty="0" sz="900" spc="-114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the  </a:t>
            </a: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dynamic</a:t>
            </a:r>
            <a:r>
              <a:rPr dirty="0" sz="900" spc="-45">
                <a:solidFill>
                  <a:srgbClr val="CC32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CC3200"/>
                </a:solidFill>
                <a:latin typeface="Arial"/>
                <a:cs typeface="Arial"/>
              </a:rPr>
              <a:t>loader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Dynamic</a:t>
            </a:r>
            <a:r>
              <a:rPr dirty="0" sz="2000" spc="-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Linking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336550" indent="-172085">
              <a:lnSpc>
                <a:spcPct val="100000"/>
              </a:lnSpc>
              <a:buFont typeface="Arial"/>
              <a:buChar char="•"/>
              <a:tabLst>
                <a:tab pos="337185" algn="l"/>
              </a:tabLst>
            </a:pPr>
            <a:r>
              <a:rPr dirty="0" sz="1200" spc="-10" b="1">
                <a:latin typeface="Arial"/>
                <a:cs typeface="Arial"/>
              </a:rPr>
              <a:t>Advantages:</a:t>
            </a:r>
            <a:endParaRPr sz="1200">
              <a:latin typeface="Arial"/>
              <a:cs typeface="Arial"/>
            </a:endParaRPr>
          </a:p>
          <a:p>
            <a:pPr lvl="1" marL="535940" marR="419734" indent="-142875">
              <a:lnSpc>
                <a:spcPct val="100000"/>
              </a:lnSpc>
              <a:spcBef>
                <a:spcPts val="250"/>
              </a:spcBef>
              <a:buChar char="–"/>
              <a:tabLst>
                <a:tab pos="536575" algn="l"/>
              </a:tabLst>
            </a:pPr>
            <a:r>
              <a:rPr dirty="0" sz="1000" spc="-10">
                <a:latin typeface="Arial"/>
                <a:cs typeface="Arial"/>
              </a:rPr>
              <a:t>Several </a:t>
            </a:r>
            <a:r>
              <a:rPr dirty="0" sz="1000" spc="-5">
                <a:latin typeface="Arial"/>
                <a:cs typeface="Arial"/>
              </a:rPr>
              <a:t>executing programs can share </a:t>
            </a:r>
            <a:r>
              <a:rPr dirty="0" sz="1000" spc="-10">
                <a:latin typeface="Arial"/>
                <a:cs typeface="Arial"/>
              </a:rPr>
              <a:t>one </a:t>
            </a:r>
            <a:r>
              <a:rPr dirty="0" sz="1000" spc="-5">
                <a:latin typeface="Arial"/>
                <a:cs typeface="Arial"/>
              </a:rPr>
              <a:t>copy of a </a:t>
            </a:r>
            <a:r>
              <a:rPr dirty="0" sz="1000" spc="-10">
                <a:latin typeface="Arial"/>
                <a:cs typeface="Arial"/>
              </a:rPr>
              <a:t>subroutine  </a:t>
            </a:r>
            <a:r>
              <a:rPr dirty="0" sz="1000" spc="-5">
                <a:latin typeface="Arial"/>
                <a:cs typeface="Arial"/>
              </a:rPr>
              <a:t>or </a:t>
            </a:r>
            <a:r>
              <a:rPr dirty="0" sz="1000" spc="-10">
                <a:latin typeface="Arial"/>
                <a:cs typeface="Arial"/>
              </a:rPr>
              <a:t>library (Xwindows, </a:t>
            </a:r>
            <a:r>
              <a:rPr dirty="0" sz="1000" spc="-5">
                <a:latin typeface="Arial"/>
                <a:cs typeface="Arial"/>
              </a:rPr>
              <a:t>C support</a:t>
            </a:r>
            <a:r>
              <a:rPr dirty="0" sz="1000" spc="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routines).</a:t>
            </a:r>
            <a:endParaRPr sz="1000">
              <a:latin typeface="Arial"/>
              <a:cs typeface="Arial"/>
            </a:endParaRPr>
          </a:p>
          <a:p>
            <a:pPr lvl="1" marL="535940" marR="548005" indent="-142875">
              <a:lnSpc>
                <a:spcPct val="100000"/>
              </a:lnSpc>
              <a:spcBef>
                <a:spcPts val="240"/>
              </a:spcBef>
              <a:buChar char="–"/>
              <a:tabLst>
                <a:tab pos="536575" algn="l"/>
              </a:tabLst>
            </a:pPr>
            <a:r>
              <a:rPr dirty="0" sz="100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implementation of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method can be determined or </a:t>
            </a:r>
            <a:r>
              <a:rPr dirty="0" sz="1000" spc="-10">
                <a:latin typeface="Arial"/>
                <a:cs typeface="Arial"/>
              </a:rPr>
              <a:t>even  </a:t>
            </a:r>
            <a:r>
              <a:rPr dirty="0" sz="1000" spc="-5">
                <a:latin typeface="Arial"/>
                <a:cs typeface="Arial"/>
              </a:rPr>
              <a:t>changed at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time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program </a:t>
            </a:r>
            <a:r>
              <a:rPr dirty="0" sz="1000" spc="-10">
                <a:latin typeface="Arial"/>
                <a:cs typeface="Arial"/>
              </a:rPr>
              <a:t>is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run.</a:t>
            </a:r>
            <a:endParaRPr sz="1000">
              <a:latin typeface="Arial"/>
              <a:cs typeface="Arial"/>
            </a:endParaRPr>
          </a:p>
          <a:p>
            <a:pPr lvl="1" marL="535940" indent="-142875">
              <a:lnSpc>
                <a:spcPct val="100000"/>
              </a:lnSpc>
              <a:spcBef>
                <a:spcPts val="240"/>
              </a:spcBef>
              <a:buChar char="–"/>
              <a:tabLst>
                <a:tab pos="536575" algn="l"/>
              </a:tabLst>
            </a:pPr>
            <a:r>
              <a:rPr dirty="0" sz="1000">
                <a:latin typeface="Arial"/>
                <a:cs typeface="Arial"/>
              </a:rPr>
              <a:t>The </a:t>
            </a:r>
            <a:r>
              <a:rPr dirty="0" sz="1000" spc="-10">
                <a:latin typeface="Arial"/>
                <a:cs typeface="Arial"/>
              </a:rPr>
              <a:t>subroutine </a:t>
            </a:r>
            <a:r>
              <a:rPr dirty="0" sz="1000">
                <a:latin typeface="Arial"/>
                <a:cs typeface="Arial"/>
              </a:rPr>
              <a:t>name </a:t>
            </a:r>
            <a:r>
              <a:rPr dirty="0" sz="1000" spc="-5">
                <a:latin typeface="Arial"/>
                <a:cs typeface="Arial"/>
              </a:rPr>
              <a:t>might simply be </a:t>
            </a:r>
            <a:r>
              <a:rPr dirty="0" sz="1000" spc="-10">
                <a:latin typeface="Arial"/>
                <a:cs typeface="Arial"/>
              </a:rPr>
              <a:t>treated </a:t>
            </a:r>
            <a:r>
              <a:rPr dirty="0" sz="1000" spc="-5">
                <a:latin typeface="Arial"/>
                <a:cs typeface="Arial"/>
              </a:rPr>
              <a:t>as an </a:t>
            </a:r>
            <a:r>
              <a:rPr dirty="0" sz="1000" spc="-10">
                <a:latin typeface="Arial"/>
                <a:cs typeface="Arial"/>
              </a:rPr>
              <a:t>input item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(!)</a:t>
            </a:r>
            <a:endParaRPr sz="1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1450">
              <a:latin typeface="Times New Roman"/>
              <a:cs typeface="Times New Roman"/>
            </a:endParaRPr>
          </a:p>
          <a:p>
            <a:pPr marL="336550" indent="-172085">
              <a:lnSpc>
                <a:spcPct val="100000"/>
              </a:lnSpc>
              <a:buFont typeface="Arial"/>
              <a:buChar char="•"/>
              <a:tabLst>
                <a:tab pos="337185" algn="l"/>
              </a:tabLst>
            </a:pPr>
            <a:r>
              <a:rPr dirty="0" sz="1200" spc="-10" b="1">
                <a:latin typeface="Arial"/>
                <a:cs typeface="Arial"/>
              </a:rPr>
              <a:t>Additional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advantages:</a:t>
            </a:r>
            <a:endParaRPr sz="1200">
              <a:latin typeface="Arial"/>
              <a:cs typeface="Arial"/>
            </a:endParaRPr>
          </a:p>
          <a:p>
            <a:pPr lvl="1" marL="535940" indent="-142875">
              <a:lnSpc>
                <a:spcPct val="100000"/>
              </a:lnSpc>
              <a:spcBef>
                <a:spcPts val="250"/>
              </a:spcBef>
              <a:buChar char="–"/>
              <a:tabLst>
                <a:tab pos="536575" algn="l"/>
              </a:tabLst>
            </a:pPr>
            <a:r>
              <a:rPr dirty="0" sz="1000" spc="-10">
                <a:latin typeface="Arial"/>
                <a:cs typeface="Arial"/>
              </a:rPr>
              <a:t>Applications with </a:t>
            </a:r>
            <a:r>
              <a:rPr dirty="0" sz="1000" spc="-5">
                <a:latin typeface="Arial"/>
                <a:cs typeface="Arial"/>
              </a:rPr>
              <a:t>rarely used </a:t>
            </a:r>
            <a:r>
              <a:rPr dirty="0" sz="1000" spc="-10">
                <a:latin typeface="Arial"/>
                <a:cs typeface="Arial"/>
              </a:rPr>
              <a:t>subroutines </a:t>
            </a:r>
            <a:r>
              <a:rPr dirty="0" sz="1000" spc="-5">
                <a:latin typeface="Arial"/>
                <a:cs typeface="Arial"/>
              </a:rPr>
              <a:t>(f.e. errors</a:t>
            </a:r>
            <a:r>
              <a:rPr dirty="0" sz="1000" spc="1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handling)</a:t>
            </a:r>
            <a:endParaRPr sz="1000">
              <a:latin typeface="Arial"/>
              <a:cs typeface="Arial"/>
            </a:endParaRPr>
          </a:p>
          <a:p>
            <a:pPr lvl="1" marL="535940" marR="768350" indent="-142875">
              <a:lnSpc>
                <a:spcPct val="100000"/>
              </a:lnSpc>
              <a:spcBef>
                <a:spcPts val="240"/>
              </a:spcBef>
              <a:buChar char="–"/>
              <a:tabLst>
                <a:tab pos="536575" algn="l"/>
              </a:tabLst>
            </a:pPr>
            <a:r>
              <a:rPr dirty="0" sz="1000" spc="-10">
                <a:latin typeface="Arial"/>
                <a:cs typeface="Arial"/>
              </a:rPr>
              <a:t>Application with </a:t>
            </a:r>
            <a:r>
              <a:rPr dirty="0" sz="1000" spc="-5">
                <a:latin typeface="Arial"/>
                <a:cs typeface="Arial"/>
              </a:rPr>
              <a:t>a </a:t>
            </a:r>
            <a:r>
              <a:rPr dirty="0" sz="1000" spc="-10">
                <a:latin typeface="Arial"/>
                <a:cs typeface="Arial"/>
              </a:rPr>
              <a:t>lot </a:t>
            </a:r>
            <a:r>
              <a:rPr dirty="0" sz="1000" spc="-5">
                <a:latin typeface="Arial"/>
                <a:cs typeface="Arial"/>
              </a:rPr>
              <a:t>of possible services (f.e. mathematic  packages)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</a:pP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Implementation Example </a:t>
            </a:r>
            <a:r>
              <a:rPr dirty="0" sz="1800">
                <a:solidFill>
                  <a:srgbClr val="006500"/>
                </a:solidFill>
                <a:latin typeface="Arial"/>
                <a:cs typeface="Arial"/>
              </a:rPr>
              <a:t>--</a:t>
            </a:r>
            <a:r>
              <a:rPr dirty="0" sz="1800" spc="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500"/>
                </a:solidFill>
                <a:latin typeface="Arial"/>
                <a:cs typeface="Arial"/>
              </a:rPr>
              <a:t>MS-DOS</a:t>
            </a:r>
            <a:endParaRPr sz="1800">
              <a:latin typeface="Arial"/>
              <a:cs typeface="Arial"/>
            </a:endParaRPr>
          </a:p>
          <a:p>
            <a:pPr marL="440055" marR="606425" indent="-172085">
              <a:lnSpc>
                <a:spcPct val="100000"/>
              </a:lnSpc>
              <a:spcBef>
                <a:spcPts val="100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MS-DOS assembler (MASM) produce </a:t>
            </a:r>
            <a:r>
              <a:rPr dirty="0" sz="1400">
                <a:latin typeface="Arial"/>
                <a:cs typeface="Arial"/>
              </a:rPr>
              <a:t>object  </a:t>
            </a:r>
            <a:r>
              <a:rPr dirty="0" sz="1400" spc="-5">
                <a:latin typeface="Arial"/>
                <a:cs typeface="Arial"/>
              </a:rPr>
              <a:t>modules </a:t>
            </a:r>
            <a:r>
              <a:rPr dirty="0" sz="1400">
                <a:latin typeface="Arial"/>
                <a:cs typeface="Arial"/>
              </a:rPr>
              <a:t>(.OBJ)</a:t>
            </a:r>
            <a:endParaRPr sz="1400">
              <a:latin typeface="Arial"/>
              <a:cs typeface="Arial"/>
            </a:endParaRPr>
          </a:p>
          <a:p>
            <a:pPr marL="440055" marR="360045" indent="-172085">
              <a:lnSpc>
                <a:spcPct val="100000"/>
              </a:lnSpc>
              <a:spcBef>
                <a:spcPts val="335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MS-DOS LINK </a:t>
            </a:r>
            <a:r>
              <a:rPr dirty="0" sz="1400">
                <a:latin typeface="Arial"/>
                <a:cs typeface="Arial"/>
              </a:rPr>
              <a:t>is a linkage editor that </a:t>
            </a:r>
            <a:r>
              <a:rPr dirty="0" sz="1400" spc="-5">
                <a:latin typeface="Arial"/>
                <a:cs typeface="Arial"/>
              </a:rPr>
              <a:t>combines  one or more modules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produce </a:t>
            </a:r>
            <a:r>
              <a:rPr dirty="0" sz="1400">
                <a:latin typeface="Arial"/>
                <a:cs typeface="Arial"/>
              </a:rPr>
              <a:t>a complete  </a:t>
            </a:r>
            <a:r>
              <a:rPr dirty="0" sz="1400" spc="-5">
                <a:latin typeface="Arial"/>
                <a:cs typeface="Arial"/>
              </a:rPr>
              <a:t>executable program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(.EXE)</a:t>
            </a:r>
            <a:endParaRPr sz="14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340"/>
              </a:spcBef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MS-DOS </a:t>
            </a:r>
            <a:r>
              <a:rPr dirty="0" sz="1400">
                <a:latin typeface="Arial"/>
                <a:cs typeface="Arial"/>
              </a:rPr>
              <a:t>object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640715" algn="l"/>
                <a:tab pos="1639570" algn="l"/>
              </a:tabLst>
            </a:pPr>
            <a:r>
              <a:rPr dirty="0" sz="1400" spc="-5">
                <a:latin typeface="Arial"/>
                <a:cs typeface="Arial"/>
              </a:rPr>
              <a:t>THEADER	</a:t>
            </a:r>
            <a:r>
              <a:rPr dirty="0" sz="1400">
                <a:latin typeface="Arial"/>
                <a:cs typeface="Arial"/>
              </a:rPr>
              <a:t>similar to </a:t>
            </a:r>
            <a:r>
              <a:rPr dirty="0" sz="1400" spc="-5">
                <a:latin typeface="Arial"/>
                <a:cs typeface="Arial"/>
              </a:rPr>
              <a:t>Header </a:t>
            </a:r>
            <a:r>
              <a:rPr dirty="0" sz="1400">
                <a:latin typeface="Arial"/>
                <a:cs typeface="Arial"/>
              </a:rPr>
              <a:t>record in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SIC/XE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335"/>
              </a:spcBef>
              <a:buChar char="–"/>
              <a:tabLst>
                <a:tab pos="640715" algn="l"/>
                <a:tab pos="1639570" algn="l"/>
              </a:tabLst>
            </a:pPr>
            <a:r>
              <a:rPr dirty="0" sz="1400" spc="-5">
                <a:latin typeface="Arial"/>
                <a:cs typeface="Arial"/>
              </a:rPr>
              <a:t>MODEND	</a:t>
            </a:r>
            <a:r>
              <a:rPr dirty="0" sz="1400">
                <a:latin typeface="Arial"/>
                <a:cs typeface="Arial"/>
              </a:rPr>
              <a:t>similar to </a:t>
            </a:r>
            <a:r>
              <a:rPr dirty="0" sz="1400" spc="-5">
                <a:latin typeface="Arial"/>
                <a:cs typeface="Arial"/>
              </a:rPr>
              <a:t>End </a:t>
            </a:r>
            <a:r>
              <a:rPr dirty="0" sz="1400">
                <a:latin typeface="Arial"/>
                <a:cs typeface="Arial"/>
              </a:rPr>
              <a:t>record in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SIC/XE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383" y="5987277"/>
            <a:ext cx="29483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MS-DOS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object</a:t>
            </a:r>
            <a:r>
              <a:rPr dirty="0" sz="2200" spc="-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module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995" y="6383516"/>
            <a:ext cx="791845" cy="200088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42875" indent="-142875">
              <a:lnSpc>
                <a:spcPct val="100000"/>
              </a:lnSpc>
              <a:spcBef>
                <a:spcPts val="385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TYPDEF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90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PUBDEF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85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EXTDEF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90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LNAMES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90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SEGDEF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85"/>
              </a:spcBef>
              <a:buChar char="–"/>
              <a:tabLst>
                <a:tab pos="143510" algn="l"/>
              </a:tabLst>
            </a:pPr>
            <a:r>
              <a:rPr dirty="0" sz="1200">
                <a:latin typeface="Arial"/>
                <a:cs typeface="Arial"/>
              </a:rPr>
              <a:t>G</a:t>
            </a:r>
            <a:r>
              <a:rPr dirty="0" sz="1200" spc="-5">
                <a:latin typeface="Arial"/>
                <a:cs typeface="Arial"/>
              </a:rPr>
              <a:t>R</a:t>
            </a:r>
            <a:r>
              <a:rPr dirty="0" sz="1200">
                <a:latin typeface="Arial"/>
                <a:cs typeface="Arial"/>
              </a:rPr>
              <a:t>P</a:t>
            </a:r>
            <a:r>
              <a:rPr dirty="0" sz="1200" spc="-5">
                <a:latin typeface="Arial"/>
                <a:cs typeface="Arial"/>
              </a:rPr>
              <a:t>D</a:t>
            </a:r>
            <a:r>
              <a:rPr dirty="0" sz="1200">
                <a:latin typeface="Arial"/>
                <a:cs typeface="Arial"/>
              </a:rPr>
              <a:t>EF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90"/>
              </a:spcBef>
              <a:buChar char="–"/>
              <a:tabLst>
                <a:tab pos="143510" algn="l"/>
              </a:tabLst>
            </a:pPr>
            <a:r>
              <a:rPr dirty="0" sz="1200">
                <a:latin typeface="Arial"/>
                <a:cs typeface="Arial"/>
              </a:rPr>
              <a:t>LEDATA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85"/>
              </a:spcBef>
              <a:buChar char="–"/>
              <a:tabLst>
                <a:tab pos="143510" algn="l"/>
              </a:tabLst>
            </a:pPr>
            <a:r>
              <a:rPr dirty="0" sz="1200">
                <a:latin typeface="Arial"/>
                <a:cs typeface="Arial"/>
              </a:rPr>
              <a:t>LIDATA</a:t>
            </a:r>
            <a:endParaRPr sz="1200">
              <a:latin typeface="Arial"/>
              <a:cs typeface="Arial"/>
            </a:endParaRPr>
          </a:p>
          <a:p>
            <a:pPr marL="142875" indent="-142875">
              <a:lnSpc>
                <a:spcPct val="100000"/>
              </a:lnSpc>
              <a:spcBef>
                <a:spcPts val="290"/>
              </a:spcBef>
              <a:buChar char="–"/>
              <a:tabLst>
                <a:tab pos="143510" algn="l"/>
              </a:tabLst>
            </a:pPr>
            <a:r>
              <a:rPr dirty="0" sz="1200" spc="-5">
                <a:latin typeface="Arial"/>
                <a:cs typeface="Arial"/>
              </a:rPr>
              <a:t>FIXUPP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5990" y="6383516"/>
            <a:ext cx="2922905" cy="200088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5"/>
              </a:spcBef>
            </a:pPr>
            <a:r>
              <a:rPr dirty="0" sz="1200">
                <a:latin typeface="Arial"/>
                <a:cs typeface="Arial"/>
              </a:rPr>
              <a:t>data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  <a:p>
            <a:pPr marR="380365">
              <a:lnSpc>
                <a:spcPct val="120000"/>
              </a:lnSpc>
            </a:pPr>
            <a:r>
              <a:rPr dirty="0" sz="1200" spc="-5">
                <a:latin typeface="Arial"/>
                <a:cs typeface="Arial"/>
              </a:rPr>
              <a:t>similar </a:t>
            </a:r>
            <a:r>
              <a:rPr dirty="0" sz="1200">
                <a:latin typeface="Arial"/>
                <a:cs typeface="Arial"/>
              </a:rPr>
              <a:t>to Define </a:t>
            </a:r>
            <a:r>
              <a:rPr dirty="0" sz="1200" spc="-5">
                <a:latin typeface="Arial"/>
                <a:cs typeface="Arial"/>
              </a:rPr>
              <a:t>record in SIC/XE  similar </a:t>
            </a:r>
            <a:r>
              <a:rPr dirty="0" sz="1200">
                <a:latin typeface="Arial"/>
                <a:cs typeface="Arial"/>
              </a:rPr>
              <a:t>to Reference </a:t>
            </a:r>
            <a:r>
              <a:rPr dirty="0" sz="1200" spc="-5">
                <a:latin typeface="Arial"/>
                <a:cs typeface="Arial"/>
              </a:rPr>
              <a:t>record in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SIC/XE</a:t>
            </a:r>
            <a:endParaRPr sz="1200">
              <a:latin typeface="Arial"/>
              <a:cs typeface="Arial"/>
            </a:endParaRPr>
          </a:p>
          <a:p>
            <a:pPr marR="5080">
              <a:lnSpc>
                <a:spcPct val="120000"/>
              </a:lnSpc>
            </a:pPr>
            <a:r>
              <a:rPr dirty="0" sz="1200" spc="-5">
                <a:latin typeface="Arial"/>
                <a:cs typeface="Arial"/>
              </a:rPr>
              <a:t>contain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latin typeface="Arial"/>
                <a:cs typeface="Arial"/>
              </a:rPr>
              <a:t>list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segments </a:t>
            </a:r>
            <a:r>
              <a:rPr dirty="0" sz="1200">
                <a:latin typeface="Arial"/>
                <a:cs typeface="Arial"/>
              </a:rPr>
              <a:t>and </a:t>
            </a:r>
            <a:r>
              <a:rPr dirty="0" sz="1200" spc="-5">
                <a:latin typeface="Arial"/>
                <a:cs typeface="Arial"/>
              </a:rPr>
              <a:t>class </a:t>
            </a:r>
            <a:r>
              <a:rPr dirty="0" sz="1200">
                <a:latin typeface="Arial"/>
                <a:cs typeface="Arial"/>
              </a:rPr>
              <a:t>names  </a:t>
            </a:r>
            <a:r>
              <a:rPr dirty="0" sz="1200" spc="-5">
                <a:latin typeface="Arial"/>
                <a:cs typeface="Arial"/>
              </a:rPr>
              <a:t>segment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define</a:t>
            </a:r>
            <a:endParaRPr sz="1200">
              <a:latin typeface="Arial"/>
              <a:cs typeface="Arial"/>
            </a:endParaRPr>
          </a:p>
          <a:p>
            <a:pPr marR="549275">
              <a:lnSpc>
                <a:spcPct val="120000"/>
              </a:lnSpc>
            </a:pPr>
            <a:r>
              <a:rPr dirty="0" sz="1200">
                <a:latin typeface="Arial"/>
                <a:cs typeface="Arial"/>
              </a:rPr>
              <a:t>specify how </a:t>
            </a:r>
            <a:r>
              <a:rPr dirty="0" sz="1200" spc="-5">
                <a:latin typeface="Arial"/>
                <a:cs typeface="Arial"/>
              </a:rPr>
              <a:t>segments are grouped  similar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Text Record in SIC/XE  </a:t>
            </a:r>
            <a:r>
              <a:rPr dirty="0" sz="1200">
                <a:latin typeface="Arial"/>
                <a:cs typeface="Arial"/>
              </a:rPr>
              <a:t>specify </a:t>
            </a:r>
            <a:r>
              <a:rPr dirty="0" sz="1200" spc="-5">
                <a:latin typeface="Arial"/>
                <a:cs typeface="Arial"/>
              </a:rPr>
              <a:t>repeated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instructions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200" spc="-5">
                <a:latin typeface="Arial"/>
                <a:cs typeface="Arial"/>
              </a:rPr>
              <a:t>similar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Modification record in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SIC/XE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8085" y="5862820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9650" y="1640831"/>
            <a:ext cx="24695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SunOS</a:t>
            </a:r>
            <a:r>
              <a:rPr dirty="0" sz="2200" spc="-2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Linkers(3/1)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2411" y="2253478"/>
            <a:ext cx="4038600" cy="169037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72085" marR="274320" indent="-172085">
              <a:lnSpc>
                <a:spcPts val="1340"/>
              </a:lnSpc>
              <a:spcBef>
                <a:spcPts val="430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SunOS </a:t>
            </a:r>
            <a:r>
              <a:rPr dirty="0" sz="1400">
                <a:latin typeface="Arial"/>
                <a:cs typeface="Arial"/>
              </a:rPr>
              <a:t>actually </a:t>
            </a:r>
            <a:r>
              <a:rPr dirty="0" sz="1400" spc="-5">
                <a:latin typeface="Arial"/>
                <a:cs typeface="Arial"/>
              </a:rPr>
              <a:t>provides two </a:t>
            </a:r>
            <a:r>
              <a:rPr dirty="0" sz="1400">
                <a:latin typeface="Arial"/>
                <a:cs typeface="Arial"/>
              </a:rPr>
              <a:t>different linkers,  called the link-editor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the run-time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linker</a:t>
            </a:r>
            <a:endParaRPr sz="1400">
              <a:latin typeface="Arial"/>
              <a:cs typeface="Arial"/>
            </a:endParaRPr>
          </a:p>
          <a:p>
            <a:pPr algn="just" marL="172085" marR="5080" indent="-172085">
              <a:lnSpc>
                <a:spcPts val="1340"/>
              </a:lnSpc>
              <a:spcBef>
                <a:spcPts val="345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The </a:t>
            </a:r>
            <a:r>
              <a:rPr dirty="0" sz="1400">
                <a:latin typeface="Arial"/>
                <a:cs typeface="Arial"/>
              </a:rPr>
              <a:t>link-editor </a:t>
            </a:r>
            <a:r>
              <a:rPr dirty="0" sz="1400" spc="-5">
                <a:latin typeface="Arial"/>
                <a:cs typeface="Arial"/>
              </a:rPr>
              <a:t>takes one or more object  modules produced by assemblers and  </a:t>
            </a:r>
            <a:r>
              <a:rPr dirty="0" sz="1400">
                <a:latin typeface="Arial"/>
                <a:cs typeface="Arial"/>
              </a:rPr>
              <a:t>compilers, </a:t>
            </a:r>
            <a:r>
              <a:rPr dirty="0" sz="1400" spc="-5">
                <a:latin typeface="Arial"/>
                <a:cs typeface="Arial"/>
              </a:rPr>
              <a:t>and combines </a:t>
            </a:r>
            <a:r>
              <a:rPr dirty="0" sz="1400">
                <a:latin typeface="Arial"/>
                <a:cs typeface="Arial"/>
              </a:rPr>
              <a:t>them to </a:t>
            </a:r>
            <a:r>
              <a:rPr dirty="0" sz="1400" spc="-5">
                <a:latin typeface="Arial"/>
                <a:cs typeface="Arial"/>
              </a:rPr>
              <a:t>produce </a:t>
            </a:r>
            <a:r>
              <a:rPr dirty="0" sz="1400">
                <a:latin typeface="Arial"/>
                <a:cs typeface="Arial"/>
              </a:rPr>
              <a:t>a  single </a:t>
            </a:r>
            <a:r>
              <a:rPr dirty="0" sz="1400" spc="-5">
                <a:latin typeface="Arial"/>
                <a:cs typeface="Arial"/>
              </a:rPr>
              <a:t>output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  <a:p>
            <a:pPr algn="just" marL="172085" marR="6350" indent="-172085">
              <a:lnSpc>
                <a:spcPts val="1340"/>
              </a:lnSpc>
              <a:spcBef>
                <a:spcPts val="350"/>
              </a:spcBef>
              <a:buChar char="•"/>
              <a:tabLst>
                <a:tab pos="172720" algn="l"/>
              </a:tabLst>
            </a:pPr>
            <a:r>
              <a:rPr dirty="0" sz="1400">
                <a:latin typeface="Arial"/>
                <a:cs typeface="Arial"/>
              </a:rPr>
              <a:t>Different </a:t>
            </a:r>
            <a:r>
              <a:rPr dirty="0" sz="1400" spc="-5">
                <a:latin typeface="Arial"/>
                <a:cs typeface="Arial"/>
              </a:rPr>
              <a:t>types of output modules: relocatable  </a:t>
            </a:r>
            <a:r>
              <a:rPr dirty="0" sz="1400">
                <a:latin typeface="Arial"/>
                <a:cs typeface="Arial"/>
              </a:rPr>
              <a:t>object </a:t>
            </a:r>
            <a:r>
              <a:rPr dirty="0" sz="1400" spc="-5">
                <a:latin typeface="Arial"/>
                <a:cs typeface="Arial"/>
              </a:rPr>
              <a:t>module, static executable, dynamic  executable, </a:t>
            </a:r>
            <a:r>
              <a:rPr dirty="0" sz="1400">
                <a:latin typeface="Arial"/>
                <a:cs typeface="Arial"/>
              </a:rPr>
              <a:t>shared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8085" y="1411219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66315" y="6092433"/>
            <a:ext cx="4038600" cy="2685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2955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SunOS</a:t>
            </a:r>
            <a:r>
              <a:rPr dirty="0" sz="2200" spc="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Linkers(3/2)</a:t>
            </a:r>
            <a:endParaRPr sz="2200">
              <a:latin typeface="Arial"/>
              <a:cs typeface="Arial"/>
            </a:endParaRPr>
          </a:p>
          <a:p>
            <a:pPr algn="just" marL="172085" marR="5080" indent="-172085">
              <a:lnSpc>
                <a:spcPct val="80000"/>
              </a:lnSpc>
              <a:spcBef>
                <a:spcPts val="1845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The </a:t>
            </a:r>
            <a:r>
              <a:rPr dirty="0" sz="1400">
                <a:latin typeface="Arial"/>
                <a:cs typeface="Arial"/>
              </a:rPr>
              <a:t>object </a:t>
            </a:r>
            <a:r>
              <a:rPr dirty="0" sz="1400" spc="-5">
                <a:latin typeface="Arial"/>
                <a:cs typeface="Arial"/>
              </a:rPr>
              <a:t>module </a:t>
            </a:r>
            <a:r>
              <a:rPr dirty="0" sz="1400">
                <a:latin typeface="Arial"/>
                <a:cs typeface="Arial"/>
              </a:rPr>
              <a:t>includes a </a:t>
            </a:r>
            <a:r>
              <a:rPr dirty="0" sz="1400" spc="-5">
                <a:latin typeface="Arial"/>
                <a:cs typeface="Arial"/>
              </a:rPr>
              <a:t>list </a:t>
            </a:r>
            <a:r>
              <a:rPr dirty="0" sz="1400" spc="-10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the  relocation </a:t>
            </a:r>
            <a:r>
              <a:rPr dirty="0" sz="1400" spc="-5">
                <a:latin typeface="Arial"/>
                <a:cs typeface="Arial"/>
              </a:rPr>
              <a:t>and linking operations </a:t>
            </a:r>
            <a:r>
              <a:rPr dirty="0" sz="1400">
                <a:latin typeface="Arial"/>
                <a:cs typeface="Arial"/>
              </a:rPr>
              <a:t>that </a:t>
            </a:r>
            <a:r>
              <a:rPr dirty="0" sz="1400" spc="-5">
                <a:latin typeface="Arial"/>
                <a:cs typeface="Arial"/>
              </a:rPr>
              <a:t>need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be  performed Symbolic references </a:t>
            </a:r>
            <a:r>
              <a:rPr dirty="0" sz="1400">
                <a:latin typeface="Arial"/>
                <a:cs typeface="Arial"/>
              </a:rPr>
              <a:t>from the </a:t>
            </a:r>
            <a:r>
              <a:rPr dirty="0" sz="1400" spc="-5">
                <a:latin typeface="Arial"/>
                <a:cs typeface="Arial"/>
              </a:rPr>
              <a:t>input  </a:t>
            </a:r>
            <a:r>
              <a:rPr dirty="0" sz="1400">
                <a:latin typeface="Arial"/>
                <a:cs typeface="Arial"/>
              </a:rPr>
              <a:t>files that </a:t>
            </a:r>
            <a:r>
              <a:rPr dirty="0" sz="1400" spc="-5">
                <a:latin typeface="Arial"/>
                <a:cs typeface="Arial"/>
              </a:rPr>
              <a:t>do not </a:t>
            </a:r>
            <a:r>
              <a:rPr dirty="0" sz="1400" spc="-10">
                <a:latin typeface="Arial"/>
                <a:cs typeface="Arial"/>
              </a:rPr>
              <a:t>have </a:t>
            </a:r>
            <a:r>
              <a:rPr dirty="0" sz="1400">
                <a:latin typeface="Arial"/>
                <a:cs typeface="Arial"/>
              </a:rPr>
              <a:t>matching </a:t>
            </a:r>
            <a:r>
              <a:rPr dirty="0" sz="1400" spc="-5">
                <a:latin typeface="Arial"/>
                <a:cs typeface="Arial"/>
              </a:rPr>
              <a:t>definitions </a:t>
            </a:r>
            <a:r>
              <a:rPr dirty="0" sz="1400">
                <a:latin typeface="Arial"/>
                <a:cs typeface="Arial"/>
              </a:rPr>
              <a:t>are  </a:t>
            </a:r>
            <a:r>
              <a:rPr dirty="0" sz="1400" spc="-5">
                <a:latin typeface="Arial"/>
                <a:cs typeface="Arial"/>
              </a:rPr>
              <a:t>processed by referring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archives and </a:t>
            </a:r>
            <a:r>
              <a:rPr dirty="0" sz="1400">
                <a:latin typeface="Arial"/>
                <a:cs typeface="Arial"/>
              </a:rPr>
              <a:t>shared  objects</a:t>
            </a:r>
            <a:endParaRPr sz="1400">
              <a:latin typeface="Arial"/>
              <a:cs typeface="Arial"/>
            </a:endParaRPr>
          </a:p>
          <a:p>
            <a:pPr algn="just" marL="172085" marR="5715" indent="-172085">
              <a:lnSpc>
                <a:spcPct val="80000"/>
              </a:lnSpc>
              <a:spcBef>
                <a:spcPts val="335"/>
              </a:spcBef>
              <a:buChar char="•"/>
              <a:tabLst>
                <a:tab pos="172720" algn="l"/>
              </a:tabLst>
            </a:pPr>
            <a:r>
              <a:rPr dirty="0" sz="1400" spc="-5">
                <a:latin typeface="Arial"/>
                <a:cs typeface="Arial"/>
              </a:rPr>
              <a:t>An archive </a:t>
            </a:r>
            <a:r>
              <a:rPr dirty="0" sz="1400">
                <a:latin typeface="Arial"/>
                <a:cs typeface="Arial"/>
              </a:rPr>
              <a:t>is a collection </a:t>
            </a:r>
            <a:r>
              <a:rPr dirty="0" sz="1400" spc="-10">
                <a:latin typeface="Arial"/>
                <a:cs typeface="Arial"/>
              </a:rPr>
              <a:t>of </a:t>
            </a:r>
            <a:r>
              <a:rPr dirty="0" sz="1400" spc="-5">
                <a:latin typeface="Arial"/>
                <a:cs typeface="Arial"/>
              </a:rPr>
              <a:t>relocatable object  modules Selected modules </a:t>
            </a:r>
            <a:r>
              <a:rPr dirty="0" sz="1400">
                <a:latin typeface="Arial"/>
                <a:cs typeface="Arial"/>
              </a:rPr>
              <a:t>from </a:t>
            </a:r>
            <a:r>
              <a:rPr dirty="0" sz="1400" spc="-5">
                <a:latin typeface="Arial"/>
                <a:cs typeface="Arial"/>
              </a:rPr>
              <a:t>an archive </a:t>
            </a:r>
            <a:r>
              <a:rPr dirty="0" sz="1400">
                <a:latin typeface="Arial"/>
                <a:cs typeface="Arial"/>
              </a:rPr>
              <a:t>are  automatically </a:t>
            </a:r>
            <a:r>
              <a:rPr dirty="0" sz="1400" spc="-5">
                <a:latin typeface="Arial"/>
                <a:cs typeface="Arial"/>
              </a:rPr>
              <a:t>included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resolve symbolic  </a:t>
            </a:r>
            <a:r>
              <a:rPr dirty="0" sz="1400">
                <a:latin typeface="Arial"/>
                <a:cs typeface="Arial"/>
              </a:rPr>
              <a:t>references A </a:t>
            </a:r>
            <a:r>
              <a:rPr dirty="0" sz="1400" spc="-5">
                <a:latin typeface="Arial"/>
                <a:cs typeface="Arial"/>
              </a:rPr>
              <a:t>shared object </a:t>
            </a:r>
            <a:r>
              <a:rPr dirty="0" sz="1400" spc="-10">
                <a:latin typeface="Arial"/>
                <a:cs typeface="Arial"/>
              </a:rPr>
              <a:t>is </a:t>
            </a:r>
            <a:r>
              <a:rPr dirty="0" sz="1400" spc="-5">
                <a:latin typeface="Arial"/>
                <a:cs typeface="Arial"/>
              </a:rPr>
              <a:t>an indivisible unit  </a:t>
            </a:r>
            <a:r>
              <a:rPr dirty="0" sz="1400">
                <a:latin typeface="Arial"/>
                <a:cs typeface="Arial"/>
              </a:rPr>
              <a:t>that </a:t>
            </a:r>
            <a:r>
              <a:rPr dirty="0" sz="1400" spc="-10">
                <a:latin typeface="Arial"/>
                <a:cs typeface="Arial"/>
              </a:rPr>
              <a:t>was </a:t>
            </a:r>
            <a:r>
              <a:rPr dirty="0" sz="1400" spc="-5">
                <a:latin typeface="Arial"/>
                <a:cs typeface="Arial"/>
              </a:rPr>
              <a:t>generated by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previous link-edit  operation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8085" y="5862820"/>
            <a:ext cx="4558665" cy="3415665"/>
          </a:xfrm>
          <a:custGeom>
            <a:avLst/>
            <a:gdLst/>
            <a:ahLst/>
            <a:cxnLst/>
            <a:rect l="l" t="t" r="r" b="b"/>
            <a:pathLst>
              <a:path w="4558665" h="3415665">
                <a:moveTo>
                  <a:pt x="0" y="3415283"/>
                </a:moveTo>
                <a:lnTo>
                  <a:pt x="4558283" y="3415283"/>
                </a:lnTo>
                <a:lnTo>
                  <a:pt x="4558283" y="0"/>
                </a:lnTo>
                <a:lnTo>
                  <a:pt x="0" y="0"/>
                </a:lnTo>
                <a:lnTo>
                  <a:pt x="0" y="341528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051560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SunOS</a:t>
            </a:r>
            <a:r>
              <a:rPr dirty="0" sz="2200" spc="1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Linkers(3/3)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446405" marR="662305" indent="-172085">
              <a:lnSpc>
                <a:spcPts val="1300"/>
              </a:lnSpc>
              <a:buChar char="•"/>
              <a:tabLst>
                <a:tab pos="447040" algn="l"/>
              </a:tabLst>
            </a:pPr>
            <a:r>
              <a:rPr dirty="0" sz="1200">
                <a:latin typeface="Arial"/>
                <a:cs typeface="Arial"/>
              </a:rPr>
              <a:t>The SunOS </a:t>
            </a:r>
            <a:r>
              <a:rPr dirty="0" sz="1200" spc="-5">
                <a:latin typeface="Arial"/>
                <a:cs typeface="Arial"/>
              </a:rPr>
              <a:t>run-time linker is </a:t>
            </a:r>
            <a:r>
              <a:rPr dirty="0" sz="1200">
                <a:latin typeface="Arial"/>
                <a:cs typeface="Arial"/>
              </a:rPr>
              <a:t>used to </a:t>
            </a:r>
            <a:r>
              <a:rPr dirty="0" sz="1200" spc="-5">
                <a:latin typeface="Arial"/>
                <a:cs typeface="Arial"/>
              </a:rPr>
              <a:t>bind dynamic  executable </a:t>
            </a:r>
            <a:r>
              <a:rPr dirty="0" sz="1200">
                <a:latin typeface="Arial"/>
                <a:cs typeface="Arial"/>
              </a:rPr>
              <a:t>and </a:t>
            </a:r>
            <a:r>
              <a:rPr dirty="0" sz="1200" spc="-5">
                <a:latin typeface="Arial"/>
                <a:cs typeface="Arial"/>
              </a:rPr>
              <a:t>shared objects </a:t>
            </a:r>
            <a:r>
              <a:rPr dirty="0" sz="1200">
                <a:latin typeface="Arial"/>
                <a:cs typeface="Arial"/>
              </a:rPr>
              <a:t>at </a:t>
            </a:r>
            <a:r>
              <a:rPr dirty="0" sz="1200" spc="-5">
                <a:latin typeface="Arial"/>
                <a:cs typeface="Arial"/>
              </a:rPr>
              <a:t>execution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  <a:p>
            <a:pPr marL="446405" marR="469265" indent="-172085">
              <a:lnSpc>
                <a:spcPts val="1300"/>
              </a:lnSpc>
              <a:spcBef>
                <a:spcPts val="280"/>
              </a:spcBef>
              <a:buChar char="•"/>
              <a:tabLst>
                <a:tab pos="447040" algn="l"/>
              </a:tabLst>
            </a:pPr>
            <a:r>
              <a:rPr dirty="0" sz="1200" spc="5">
                <a:latin typeface="Arial"/>
                <a:cs typeface="Arial"/>
              </a:rPr>
              <a:t>When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latin typeface="Arial"/>
                <a:cs typeface="Arial"/>
              </a:rPr>
              <a:t>procedure is called </a:t>
            </a:r>
            <a:r>
              <a:rPr dirty="0" sz="1200">
                <a:latin typeface="Arial"/>
                <a:cs typeface="Arial"/>
              </a:rPr>
              <a:t>for the first time, </a:t>
            </a:r>
            <a:r>
              <a:rPr dirty="0" sz="1200" spc="-5">
                <a:latin typeface="Arial"/>
                <a:cs typeface="Arial"/>
              </a:rPr>
              <a:t>control is  </a:t>
            </a:r>
            <a:r>
              <a:rPr dirty="0" sz="1200">
                <a:latin typeface="Arial"/>
                <a:cs typeface="Arial"/>
              </a:rPr>
              <a:t>passed </a:t>
            </a:r>
            <a:r>
              <a:rPr dirty="0" sz="1200" spc="-10">
                <a:latin typeface="Arial"/>
                <a:cs typeface="Arial"/>
              </a:rPr>
              <a:t>via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linkage table </a:t>
            </a:r>
            <a:r>
              <a:rPr dirty="0" sz="1200">
                <a:latin typeface="Arial"/>
                <a:cs typeface="Arial"/>
              </a:rPr>
              <a:t>to the </a:t>
            </a:r>
            <a:r>
              <a:rPr dirty="0" sz="1200" spc="-5">
                <a:latin typeface="Arial"/>
                <a:cs typeface="Arial"/>
              </a:rPr>
              <a:t>run-time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linker</a:t>
            </a:r>
            <a:endParaRPr sz="1200">
              <a:latin typeface="Arial"/>
              <a:cs typeface="Arial"/>
            </a:endParaRPr>
          </a:p>
          <a:p>
            <a:pPr marL="446405" marR="379095" indent="-172085">
              <a:lnSpc>
                <a:spcPts val="1300"/>
              </a:lnSpc>
              <a:spcBef>
                <a:spcPts val="280"/>
              </a:spcBef>
              <a:buChar char="•"/>
              <a:tabLst>
                <a:tab pos="447040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linker looks </a:t>
            </a:r>
            <a:r>
              <a:rPr dirty="0" sz="1200">
                <a:latin typeface="Arial"/>
                <a:cs typeface="Arial"/>
              </a:rPr>
              <a:t>up the actual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the </a:t>
            </a:r>
            <a:r>
              <a:rPr dirty="0" sz="1200" spc="-5">
                <a:latin typeface="Arial"/>
                <a:cs typeface="Arial"/>
              </a:rPr>
              <a:t>called  procedure </a:t>
            </a:r>
            <a:r>
              <a:rPr dirty="0" sz="1200">
                <a:latin typeface="Arial"/>
                <a:cs typeface="Arial"/>
              </a:rPr>
              <a:t>and </a:t>
            </a:r>
            <a:r>
              <a:rPr dirty="0" sz="1200" spc="-5">
                <a:latin typeface="Arial"/>
                <a:cs typeface="Arial"/>
              </a:rPr>
              <a:t>inserts it into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linkage table, </a:t>
            </a:r>
            <a:r>
              <a:rPr dirty="0" sz="1200">
                <a:latin typeface="Arial"/>
                <a:cs typeface="Arial"/>
              </a:rPr>
              <a:t>thus  </a:t>
            </a:r>
            <a:r>
              <a:rPr dirty="0" sz="1200" spc="-5">
                <a:latin typeface="Arial"/>
                <a:cs typeface="Arial"/>
              </a:rPr>
              <a:t>subsequent calls </a:t>
            </a:r>
            <a:r>
              <a:rPr dirty="0" sz="1200" spc="-10">
                <a:latin typeface="Arial"/>
                <a:cs typeface="Arial"/>
              </a:rPr>
              <a:t>will </a:t>
            </a:r>
            <a:r>
              <a:rPr dirty="0" sz="1200" spc="-5">
                <a:latin typeface="Arial"/>
                <a:cs typeface="Arial"/>
              </a:rPr>
              <a:t>go directly </a:t>
            </a:r>
            <a:r>
              <a:rPr dirty="0" sz="1200">
                <a:latin typeface="Arial"/>
                <a:cs typeface="Arial"/>
              </a:rPr>
              <a:t>to the </a:t>
            </a:r>
            <a:r>
              <a:rPr dirty="0" sz="1200" spc="-5">
                <a:latin typeface="Arial"/>
                <a:cs typeface="Arial"/>
              </a:rPr>
              <a:t>called</a:t>
            </a:r>
            <a:r>
              <a:rPr dirty="0" sz="1200" spc="8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procedure</a:t>
            </a:r>
            <a:endParaRPr sz="1200">
              <a:latin typeface="Arial"/>
              <a:cs typeface="Arial"/>
            </a:endParaRPr>
          </a:p>
          <a:p>
            <a:pPr marL="446405" indent="-172085">
              <a:lnSpc>
                <a:spcPct val="100000"/>
              </a:lnSpc>
              <a:spcBef>
                <a:spcPts val="114"/>
              </a:spcBef>
              <a:buChar char="•"/>
              <a:tabLst>
                <a:tab pos="447040" algn="l"/>
              </a:tabLst>
            </a:pPr>
            <a:r>
              <a:rPr dirty="0" sz="1200">
                <a:latin typeface="Arial"/>
                <a:cs typeface="Arial"/>
              </a:rPr>
              <a:t>This </a:t>
            </a:r>
            <a:r>
              <a:rPr dirty="0" sz="1200" spc="-5">
                <a:latin typeface="Arial"/>
                <a:cs typeface="Arial"/>
              </a:rPr>
              <a:t>process is </a:t>
            </a:r>
            <a:r>
              <a:rPr dirty="0" sz="1200">
                <a:latin typeface="Arial"/>
                <a:cs typeface="Arial"/>
              </a:rPr>
              <a:t>sometimes </a:t>
            </a:r>
            <a:r>
              <a:rPr dirty="0" sz="1200" spc="-5">
                <a:latin typeface="Arial"/>
                <a:cs typeface="Arial"/>
              </a:rPr>
              <a:t>referred </a:t>
            </a:r>
            <a:r>
              <a:rPr dirty="0" sz="1200">
                <a:latin typeface="Arial"/>
                <a:cs typeface="Arial"/>
              </a:rPr>
              <a:t>to as </a:t>
            </a:r>
            <a:r>
              <a:rPr dirty="0" sz="1200" spc="-15" i="1">
                <a:latin typeface="Arial"/>
                <a:cs typeface="Arial"/>
              </a:rPr>
              <a:t>lazy</a:t>
            </a:r>
            <a:r>
              <a:rPr dirty="0" sz="1200" spc="-3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binding</a:t>
            </a:r>
            <a:endParaRPr sz="1200">
              <a:latin typeface="Arial"/>
              <a:cs typeface="Arial"/>
            </a:endParaRPr>
          </a:p>
          <a:p>
            <a:pPr algn="just" marL="446405" marR="549910" indent="-172085">
              <a:lnSpc>
                <a:spcPts val="1300"/>
              </a:lnSpc>
              <a:spcBef>
                <a:spcPts val="305"/>
              </a:spcBef>
              <a:buChar char="•"/>
              <a:tabLst>
                <a:tab pos="447040" algn="l"/>
              </a:tabLst>
            </a:pPr>
            <a:r>
              <a:rPr dirty="0" sz="1200" spc="-5">
                <a:latin typeface="Arial"/>
                <a:cs typeface="Arial"/>
              </a:rPr>
              <a:t>During execution, </a:t>
            </a:r>
            <a:r>
              <a:rPr dirty="0" sz="1200">
                <a:latin typeface="Arial"/>
                <a:cs typeface="Arial"/>
              </a:rPr>
              <a:t>a </a:t>
            </a:r>
            <a:r>
              <a:rPr dirty="0" sz="1200" spc="-5">
                <a:latin typeface="Arial"/>
                <a:cs typeface="Arial"/>
              </a:rPr>
              <a:t>program </a:t>
            </a:r>
            <a:r>
              <a:rPr dirty="0" sz="1200">
                <a:latin typeface="Arial"/>
                <a:cs typeface="Arial"/>
              </a:rPr>
              <a:t>can </a:t>
            </a:r>
            <a:r>
              <a:rPr dirty="0" sz="1200" spc="-5">
                <a:latin typeface="Arial"/>
                <a:cs typeface="Arial"/>
              </a:rPr>
              <a:t>dynamically bind </a:t>
            </a:r>
            <a:r>
              <a:rPr dirty="0" sz="1200">
                <a:latin typeface="Arial"/>
                <a:cs typeface="Arial"/>
              </a:rPr>
              <a:t>to  new </a:t>
            </a:r>
            <a:r>
              <a:rPr dirty="0" sz="1200" spc="-5">
                <a:latin typeface="Arial"/>
                <a:cs typeface="Arial"/>
              </a:rPr>
              <a:t>shared objects depending </a:t>
            </a:r>
            <a:r>
              <a:rPr dirty="0" sz="1200">
                <a:latin typeface="Arial"/>
                <a:cs typeface="Arial"/>
              </a:rPr>
              <a:t>on the </a:t>
            </a:r>
            <a:r>
              <a:rPr dirty="0" sz="1200" spc="-5">
                <a:latin typeface="Arial"/>
                <a:cs typeface="Arial"/>
              </a:rPr>
              <a:t>exact services  required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236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Cray 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MPP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</a:t>
            </a:r>
            <a:endParaRPr sz="2200">
              <a:latin typeface="Arial"/>
              <a:cs typeface="Arial"/>
            </a:endParaRPr>
          </a:p>
          <a:p>
            <a:pPr marL="440055" marR="257810" indent="-3175">
              <a:lnSpc>
                <a:spcPct val="100000"/>
              </a:lnSpc>
              <a:spcBef>
                <a:spcPts val="1850"/>
              </a:spcBef>
            </a:pPr>
            <a:r>
              <a:rPr dirty="0" sz="1600" spc="-5">
                <a:latin typeface="Arial"/>
                <a:cs typeface="Arial"/>
              </a:rPr>
              <a:t>Cray MPP (massively parallel processing)  Linker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developed for Cray T3E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systems.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algn="just" marL="440055" marR="256540" indent="-17272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A T3E system contains large number of  parallel processing elements (PEs) – Each  PE has local memory and has </a:t>
            </a:r>
            <a:r>
              <a:rPr dirty="0" sz="1600">
                <a:latin typeface="Arial"/>
                <a:cs typeface="Arial"/>
              </a:rPr>
              <a:t>access </a:t>
            </a:r>
            <a:r>
              <a:rPr dirty="0" sz="1600" spc="-5">
                <a:latin typeface="Arial"/>
                <a:cs typeface="Arial"/>
              </a:rPr>
              <a:t>to  remote memory (memory of other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PEs).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595" y="1882134"/>
            <a:ext cx="4114800" cy="2936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1060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Sample Program for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Relocation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6795" y="6291069"/>
            <a:ext cx="3924300" cy="296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1060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Sample Program for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Relocation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236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Cray 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MPP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</a:t>
            </a:r>
            <a:endParaRPr sz="2200">
              <a:latin typeface="Arial"/>
              <a:cs typeface="Arial"/>
            </a:endParaRPr>
          </a:p>
          <a:p>
            <a:pPr marL="440055" marR="256540" indent="-3175">
              <a:lnSpc>
                <a:spcPct val="100000"/>
              </a:lnSpc>
              <a:spcBef>
                <a:spcPts val="1850"/>
              </a:spcBef>
            </a:pPr>
            <a:r>
              <a:rPr dirty="0" sz="1600" spc="-5">
                <a:latin typeface="Arial"/>
                <a:cs typeface="Arial"/>
              </a:rPr>
              <a:t>The processing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divided among PEs -  contains shared data and private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algn="just" marL="440055" marR="257810" indent="-116205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The loaded program gets </a:t>
            </a:r>
            <a:r>
              <a:rPr dirty="0" sz="1600">
                <a:latin typeface="Arial"/>
                <a:cs typeface="Arial"/>
              </a:rPr>
              <a:t>copy </a:t>
            </a:r>
            <a:r>
              <a:rPr dirty="0" sz="1600" spc="-5">
                <a:latin typeface="Arial"/>
                <a:cs typeface="Arial"/>
              </a:rPr>
              <a:t>of the  executable code, </a:t>
            </a:r>
            <a:r>
              <a:rPr dirty="0" sz="1600">
                <a:latin typeface="Arial"/>
                <a:cs typeface="Arial"/>
              </a:rPr>
              <a:t>its </a:t>
            </a:r>
            <a:r>
              <a:rPr dirty="0" sz="1600" spc="-5">
                <a:latin typeface="Arial"/>
                <a:cs typeface="Arial"/>
              </a:rPr>
              <a:t>private </a:t>
            </a:r>
            <a:r>
              <a:rPr dirty="0" sz="1600" spc="-10">
                <a:latin typeface="Arial"/>
                <a:cs typeface="Arial"/>
              </a:rPr>
              <a:t>data </a:t>
            </a:r>
            <a:r>
              <a:rPr dirty="0" sz="1600" spc="-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its  </a:t>
            </a:r>
            <a:r>
              <a:rPr dirty="0" sz="1600" spc="-5">
                <a:latin typeface="Arial"/>
                <a:cs typeface="Arial"/>
              </a:rPr>
              <a:t>portion of the shared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 algn="just" marL="440055" marR="256540" indent="-116205">
              <a:lnSpc>
                <a:spcPct val="100000"/>
              </a:lnSpc>
              <a:spcBef>
                <a:spcPts val="384"/>
              </a:spcBef>
            </a:pPr>
            <a:r>
              <a:rPr dirty="0" sz="1600" spc="-5">
                <a:latin typeface="Arial"/>
                <a:cs typeface="Arial"/>
              </a:rPr>
              <a:t>The MPP </a:t>
            </a:r>
            <a:r>
              <a:rPr dirty="0" sz="1600">
                <a:latin typeface="Arial"/>
                <a:cs typeface="Arial"/>
              </a:rPr>
              <a:t>linker </a:t>
            </a:r>
            <a:r>
              <a:rPr dirty="0" sz="1600" spc="-5">
                <a:latin typeface="Arial"/>
                <a:cs typeface="Arial"/>
              </a:rPr>
              <a:t>organizes blocks containing  executable code, private data and shared  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236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Cray 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MPP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</a:t>
            </a:r>
            <a:endParaRPr sz="2200">
              <a:latin typeface="Arial"/>
              <a:cs typeface="Arial"/>
            </a:endParaRPr>
          </a:p>
          <a:p>
            <a:pPr algn="just" marL="440055" marR="256540" indent="-3175">
              <a:lnSpc>
                <a:spcPct val="100000"/>
              </a:lnSpc>
              <a:spcBef>
                <a:spcPts val="1850"/>
              </a:spcBef>
            </a:pPr>
            <a:r>
              <a:rPr dirty="0" sz="1600" spc="-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linker </a:t>
            </a:r>
            <a:r>
              <a:rPr dirty="0" sz="1600" spc="-10">
                <a:latin typeface="Arial"/>
                <a:cs typeface="Arial"/>
              </a:rPr>
              <a:t>then </a:t>
            </a:r>
            <a:r>
              <a:rPr dirty="0" sz="1600" spc="-5">
                <a:latin typeface="Arial"/>
                <a:cs typeface="Arial"/>
              </a:rPr>
              <a:t>writes an executable file  that contains the relocated and </a:t>
            </a:r>
            <a:r>
              <a:rPr dirty="0" sz="1600">
                <a:latin typeface="Arial"/>
                <a:cs typeface="Arial"/>
              </a:rPr>
              <a:t>linked  blocks. </a:t>
            </a:r>
            <a:r>
              <a:rPr dirty="0" sz="1600" spc="-5">
                <a:latin typeface="Arial"/>
                <a:cs typeface="Arial"/>
              </a:rPr>
              <a:t>The executable </a:t>
            </a:r>
            <a:r>
              <a:rPr dirty="0" sz="1600">
                <a:latin typeface="Arial"/>
                <a:cs typeface="Arial"/>
              </a:rPr>
              <a:t>file </a:t>
            </a:r>
            <a:r>
              <a:rPr dirty="0" sz="1600" spc="-5">
                <a:latin typeface="Arial"/>
                <a:cs typeface="Arial"/>
              </a:rPr>
              <a:t>also </a:t>
            </a:r>
            <a:r>
              <a:rPr dirty="0" sz="1600">
                <a:latin typeface="Arial"/>
                <a:cs typeface="Arial"/>
              </a:rPr>
              <a:t>specifies  </a:t>
            </a:r>
            <a:r>
              <a:rPr dirty="0" sz="1600" spc="-5">
                <a:latin typeface="Arial"/>
                <a:cs typeface="Arial"/>
              </a:rPr>
              <a:t>the number of PEs required and other  control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241300" rIns="0" bIns="0" rtlCol="0" vert="horz">
            <a:spAutoFit/>
          </a:bodyPr>
          <a:lstStyle/>
          <a:p>
            <a:pPr marL="1223645">
              <a:lnSpc>
                <a:spcPct val="100000"/>
              </a:lnSpc>
              <a:spcBef>
                <a:spcPts val="1900"/>
              </a:spcBef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Cray 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MPP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Linker</a:t>
            </a:r>
            <a:endParaRPr sz="2200">
              <a:latin typeface="Arial"/>
              <a:cs typeface="Arial"/>
            </a:endParaRPr>
          </a:p>
          <a:p>
            <a:pPr algn="just" marL="440055" marR="256540" indent="-3175">
              <a:lnSpc>
                <a:spcPct val="100000"/>
              </a:lnSpc>
              <a:spcBef>
                <a:spcPts val="1850"/>
              </a:spcBef>
            </a:pPr>
            <a:r>
              <a:rPr dirty="0" sz="1600" spc="-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linker </a:t>
            </a:r>
            <a:r>
              <a:rPr dirty="0" sz="1600" spc="-5">
                <a:latin typeface="Arial"/>
                <a:cs typeface="Arial"/>
              </a:rPr>
              <a:t>can create an executable file  that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targeted </a:t>
            </a:r>
            <a:r>
              <a:rPr dirty="0" sz="1600" spc="-10">
                <a:latin typeface="Arial"/>
                <a:cs typeface="Arial"/>
              </a:rPr>
              <a:t>for </a:t>
            </a:r>
            <a:r>
              <a:rPr dirty="0" sz="1600" spc="-5">
                <a:latin typeface="Arial"/>
                <a:cs typeface="Arial"/>
              </a:rPr>
              <a:t>a fixed number of PEs,  or one that </a:t>
            </a:r>
            <a:r>
              <a:rPr dirty="0" sz="1600" spc="-10">
                <a:latin typeface="Arial"/>
                <a:cs typeface="Arial"/>
              </a:rPr>
              <a:t>allows </a:t>
            </a:r>
            <a:r>
              <a:rPr dirty="0" sz="1600" spc="-5">
                <a:latin typeface="Arial"/>
                <a:cs typeface="Arial"/>
              </a:rPr>
              <a:t>the partition </a:t>
            </a:r>
            <a:r>
              <a:rPr dirty="0" sz="1600">
                <a:latin typeface="Arial"/>
                <a:cs typeface="Arial"/>
              </a:rPr>
              <a:t>size </a:t>
            </a:r>
            <a:r>
              <a:rPr dirty="0" sz="1600" spc="-5">
                <a:latin typeface="Arial"/>
                <a:cs typeface="Arial"/>
              </a:rPr>
              <a:t>to be  chosen at run time. Latter type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called  </a:t>
            </a:r>
            <a:r>
              <a:rPr dirty="0" sz="1600">
                <a:latin typeface="Arial"/>
                <a:cs typeface="Arial"/>
              </a:rPr>
              <a:t>plastic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executable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1060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Sample Program for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Relocation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440055" indent="-172085">
              <a:lnSpc>
                <a:spcPct val="100000"/>
              </a:lnSpc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Each control section </a:t>
            </a:r>
            <a:r>
              <a:rPr dirty="0" sz="1400" spc="-5">
                <a:latin typeface="Arial"/>
                <a:cs typeface="Arial"/>
              </a:rPr>
              <a:t>defines 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list: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10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Control section </a:t>
            </a:r>
            <a:r>
              <a:rPr dirty="0" sz="1200">
                <a:latin typeface="Arial"/>
                <a:cs typeface="Arial"/>
              </a:rPr>
              <a:t>A: LISTA </a:t>
            </a:r>
            <a:r>
              <a:rPr dirty="0" sz="1200" spc="-5">
                <a:latin typeface="Arial"/>
                <a:cs typeface="Arial"/>
              </a:rPr>
              <a:t>---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ENDA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Control section </a:t>
            </a:r>
            <a:r>
              <a:rPr dirty="0" sz="1200">
                <a:latin typeface="Arial"/>
                <a:cs typeface="Arial"/>
              </a:rPr>
              <a:t>B: LISTB </a:t>
            </a:r>
            <a:r>
              <a:rPr dirty="0" sz="1200" spc="-5">
                <a:latin typeface="Arial"/>
                <a:cs typeface="Arial"/>
              </a:rPr>
              <a:t>---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ENDB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ts val="1435"/>
              </a:lnSpc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Control section C: </a:t>
            </a:r>
            <a:r>
              <a:rPr dirty="0" sz="1200">
                <a:latin typeface="Arial"/>
                <a:cs typeface="Arial"/>
              </a:rPr>
              <a:t>LISTC </a:t>
            </a:r>
            <a:r>
              <a:rPr dirty="0" sz="1200" spc="-5">
                <a:latin typeface="Arial"/>
                <a:cs typeface="Arial"/>
              </a:rPr>
              <a:t>---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ENDC</a:t>
            </a:r>
            <a:endParaRPr sz="1200">
              <a:latin typeface="Arial"/>
              <a:cs typeface="Arial"/>
            </a:endParaRPr>
          </a:p>
          <a:p>
            <a:pPr marL="440055" marR="407670" indent="-172085">
              <a:lnSpc>
                <a:spcPts val="1340"/>
              </a:lnSpc>
              <a:spcBef>
                <a:spcPts val="320"/>
              </a:spcBef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Each control section contains </a:t>
            </a:r>
            <a:r>
              <a:rPr dirty="0" sz="1400" spc="-5">
                <a:latin typeface="Arial"/>
                <a:cs typeface="Arial"/>
              </a:rPr>
              <a:t>exactly </a:t>
            </a:r>
            <a:r>
              <a:rPr dirty="0" sz="1400">
                <a:latin typeface="Arial"/>
                <a:cs typeface="Arial"/>
              </a:rPr>
              <a:t>the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set </a:t>
            </a:r>
            <a:r>
              <a:rPr dirty="0" sz="1400" spc="-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references to these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lists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5"/>
              </a:spcBef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REF1 through REF3: instruction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operands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ts val="1435"/>
              </a:lnSpc>
              <a:buChar char="–"/>
              <a:tabLst>
                <a:tab pos="640715" algn="l"/>
              </a:tabLst>
            </a:pPr>
            <a:r>
              <a:rPr dirty="0" sz="1200" spc="-5">
                <a:latin typeface="Arial"/>
                <a:cs typeface="Arial"/>
              </a:rPr>
              <a:t>REF4 through REF8: values </a:t>
            </a:r>
            <a:r>
              <a:rPr dirty="0" sz="1200">
                <a:latin typeface="Arial"/>
                <a:cs typeface="Arial"/>
              </a:rPr>
              <a:t>of data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words</a:t>
            </a:r>
            <a:endParaRPr sz="1200">
              <a:latin typeface="Arial"/>
              <a:cs typeface="Arial"/>
            </a:endParaRPr>
          </a:p>
          <a:p>
            <a:pPr marL="440055" marR="259715" indent="-172085">
              <a:lnSpc>
                <a:spcPct val="80000"/>
              </a:lnSpc>
              <a:spcBef>
                <a:spcPts val="334"/>
              </a:spcBef>
              <a:buChar char="•"/>
              <a:tabLst>
                <a:tab pos="440690" algn="l"/>
              </a:tabLst>
            </a:pPr>
            <a:r>
              <a:rPr dirty="0" sz="1400">
                <a:latin typeface="Arial"/>
                <a:cs typeface="Arial"/>
              </a:rPr>
              <a:t>After these control sections are linked, </a:t>
            </a:r>
            <a:r>
              <a:rPr dirty="0" sz="1400" spc="-5">
                <a:latin typeface="Arial"/>
                <a:cs typeface="Arial"/>
              </a:rPr>
              <a:t>relocated,  and loaded, </a:t>
            </a:r>
            <a:r>
              <a:rPr dirty="0" sz="1400">
                <a:latin typeface="Arial"/>
                <a:cs typeface="Arial"/>
              </a:rPr>
              <a:t>each </a:t>
            </a:r>
            <a:r>
              <a:rPr dirty="0" sz="1400" spc="-5">
                <a:latin typeface="Arial"/>
                <a:cs typeface="Arial"/>
              </a:rPr>
              <a:t>of REF4 through REF8 </a:t>
            </a:r>
            <a:r>
              <a:rPr dirty="0" sz="1400">
                <a:latin typeface="Arial"/>
                <a:cs typeface="Arial"/>
              </a:rPr>
              <a:t>should  </a:t>
            </a:r>
            <a:r>
              <a:rPr dirty="0" sz="1400" spc="-10">
                <a:latin typeface="Arial"/>
                <a:cs typeface="Arial"/>
              </a:rPr>
              <a:t>have </a:t>
            </a:r>
            <a:r>
              <a:rPr dirty="0" sz="1400">
                <a:latin typeface="Arial"/>
                <a:cs typeface="Arial"/>
              </a:rPr>
              <a:t>resulted in the 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</a:rPr>
              <a:t>same value </a:t>
            </a:r>
            <a:r>
              <a:rPr dirty="0" sz="1400">
                <a:latin typeface="Arial"/>
                <a:cs typeface="Arial"/>
              </a:rPr>
              <a:t>in each </a:t>
            </a:r>
            <a:r>
              <a:rPr dirty="0" sz="1400" spc="-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the  three control sections. </a:t>
            </a:r>
            <a:r>
              <a:rPr dirty="0" sz="1400" spc="-5">
                <a:latin typeface="Arial"/>
                <a:cs typeface="Arial"/>
              </a:rPr>
              <a:t>(but not </a:t>
            </a:r>
            <a:r>
              <a:rPr dirty="0" sz="1400">
                <a:latin typeface="Arial"/>
                <a:cs typeface="Arial"/>
              </a:rPr>
              <a:t>for </a:t>
            </a:r>
            <a:r>
              <a:rPr dirty="0" sz="1400" spc="-5">
                <a:latin typeface="Arial"/>
                <a:cs typeface="Arial"/>
              </a:rPr>
              <a:t>REF1 through  REF3, </a:t>
            </a:r>
            <a:r>
              <a:rPr dirty="0" sz="1400" spc="-10">
                <a:latin typeface="Arial"/>
                <a:cs typeface="Arial"/>
              </a:rPr>
              <a:t>why?)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9404" y="6452613"/>
            <a:ext cx="3326891" cy="273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2240" rIns="0" bIns="0" rtlCol="0" vert="horz">
            <a:spAutoFit/>
          </a:bodyPr>
          <a:lstStyle/>
          <a:p>
            <a:pPr marL="408305">
              <a:lnSpc>
                <a:spcPct val="100000"/>
              </a:lnSpc>
              <a:spcBef>
                <a:spcPts val="1120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Object Code of Control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Section</a:t>
            </a:r>
            <a:r>
              <a:rPr dirty="0" sz="2000" spc="-1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21051" y="1964430"/>
            <a:ext cx="3055620" cy="2837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2240" rIns="0" bIns="0" rtlCol="0" vert="horz">
            <a:spAutoFit/>
          </a:bodyPr>
          <a:lstStyle/>
          <a:p>
            <a:pPr marL="408305">
              <a:lnSpc>
                <a:spcPct val="100000"/>
              </a:lnSpc>
              <a:spcBef>
                <a:spcPts val="1120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Object Code of Control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Section</a:t>
            </a:r>
            <a:r>
              <a:rPr dirty="0" sz="2000" spc="-1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060" y="6344410"/>
            <a:ext cx="3209544" cy="2884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42240" rIns="0" bIns="0" rtlCol="0" vert="horz">
            <a:spAutoFit/>
          </a:bodyPr>
          <a:lstStyle/>
          <a:p>
            <a:pPr marL="400685">
              <a:lnSpc>
                <a:spcPct val="100000"/>
              </a:lnSpc>
              <a:spcBef>
                <a:spcPts val="1120"/>
              </a:spcBef>
            </a:pP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Object Code of Control </a:t>
            </a:r>
            <a:r>
              <a:rPr dirty="0" sz="2000" spc="-5">
                <a:solidFill>
                  <a:srgbClr val="006500"/>
                </a:solidFill>
                <a:latin typeface="Arial"/>
                <a:cs typeface="Arial"/>
              </a:rPr>
              <a:t>Section</a:t>
            </a:r>
            <a:r>
              <a:rPr dirty="0" sz="2000" spc="-10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6500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1402080">
              <a:lnSpc>
                <a:spcPct val="100000"/>
              </a:lnSpc>
              <a:spcBef>
                <a:spcPts val="129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REF1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(LISTA)</a:t>
            </a:r>
            <a:endParaRPr sz="2200">
              <a:latin typeface="Arial"/>
              <a:cs typeface="Arial"/>
            </a:endParaRPr>
          </a:p>
          <a:p>
            <a:pPr marL="516255" indent="-172085">
              <a:lnSpc>
                <a:spcPct val="100000"/>
              </a:lnSpc>
              <a:spcBef>
                <a:spcPts val="1245"/>
              </a:spcBef>
              <a:buChar char="•"/>
              <a:tabLst>
                <a:tab pos="5168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lvl="1" marL="716280" indent="-143510">
              <a:lnSpc>
                <a:spcPct val="100000"/>
              </a:lnSpc>
              <a:spcBef>
                <a:spcPts val="5"/>
              </a:spcBef>
              <a:buChar char="–"/>
              <a:tabLst>
                <a:tab pos="716915" algn="l"/>
              </a:tabLst>
            </a:pPr>
            <a:r>
              <a:rPr dirty="0" sz="1200">
                <a:latin typeface="Arial"/>
                <a:cs typeface="Arial"/>
              </a:rPr>
              <a:t>LISTA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defined </a:t>
            </a:r>
            <a:r>
              <a:rPr dirty="0" sz="1200" spc="-5">
                <a:latin typeface="Arial"/>
                <a:cs typeface="Arial"/>
              </a:rPr>
              <a:t>within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control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  <a:p>
            <a:pPr lvl="1" marL="716280" marR="233045" indent="-143510">
              <a:lnSpc>
                <a:spcPts val="1150"/>
              </a:lnSpc>
              <a:spcBef>
                <a:spcPts val="280"/>
              </a:spcBef>
              <a:buChar char="–"/>
              <a:tabLst>
                <a:tab pos="716915" algn="l"/>
              </a:tabLst>
            </a:pPr>
            <a:r>
              <a:rPr dirty="0" sz="1200">
                <a:latin typeface="Arial"/>
                <a:cs typeface="Arial"/>
              </a:rPr>
              <a:t>Its </a:t>
            </a:r>
            <a:r>
              <a:rPr dirty="0" sz="1200" spc="-5">
                <a:latin typeface="Arial"/>
                <a:cs typeface="Arial"/>
              </a:rPr>
              <a:t>address is immediately available using PC-relative  addressing.</a:t>
            </a:r>
            <a:endParaRPr sz="1200">
              <a:latin typeface="Arial"/>
              <a:cs typeface="Arial"/>
            </a:endParaRPr>
          </a:p>
          <a:p>
            <a:pPr lvl="1" marL="716280" indent="-143510">
              <a:lnSpc>
                <a:spcPts val="1435"/>
              </a:lnSpc>
              <a:spcBef>
                <a:spcPts val="15"/>
              </a:spcBef>
              <a:buChar char="–"/>
              <a:tabLst>
                <a:tab pos="716915" algn="l"/>
              </a:tabLst>
            </a:pPr>
            <a:r>
              <a:rPr dirty="0" sz="1200" spc="-5">
                <a:latin typeface="Arial"/>
                <a:cs typeface="Arial"/>
              </a:rPr>
              <a:t>No </a:t>
            </a:r>
            <a:r>
              <a:rPr dirty="0" sz="1200">
                <a:latin typeface="Arial"/>
                <a:cs typeface="Arial"/>
              </a:rPr>
              <a:t>modification for </a:t>
            </a:r>
            <a:r>
              <a:rPr dirty="0" sz="1200" spc="-5">
                <a:latin typeface="Arial"/>
                <a:cs typeface="Arial"/>
              </a:rPr>
              <a:t>relocation </a:t>
            </a:r>
            <a:r>
              <a:rPr dirty="0" sz="1200">
                <a:latin typeface="Arial"/>
                <a:cs typeface="Arial"/>
              </a:rPr>
              <a:t>or </a:t>
            </a:r>
            <a:r>
              <a:rPr dirty="0" sz="1200" spc="-5">
                <a:latin typeface="Arial"/>
                <a:cs typeface="Arial"/>
              </a:rPr>
              <a:t>linking is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necessary.</a:t>
            </a:r>
            <a:endParaRPr sz="1200">
              <a:latin typeface="Arial"/>
              <a:cs typeface="Arial"/>
            </a:endParaRPr>
          </a:p>
          <a:p>
            <a:pPr marL="516255" indent="-172085">
              <a:lnSpc>
                <a:spcPts val="1675"/>
              </a:lnSpc>
              <a:buChar char="•"/>
              <a:tabLst>
                <a:tab pos="5168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sections B </a:t>
            </a:r>
            <a:r>
              <a:rPr dirty="0" sz="1400" spc="-5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lvl="1" marL="716280" indent="-143510">
              <a:lnSpc>
                <a:spcPct val="100000"/>
              </a:lnSpc>
              <a:spcBef>
                <a:spcPts val="5"/>
              </a:spcBef>
              <a:buChar char="–"/>
              <a:tabLst>
                <a:tab pos="716915" algn="l"/>
              </a:tabLst>
            </a:pPr>
            <a:r>
              <a:rPr dirty="0" sz="1200">
                <a:latin typeface="Arial"/>
                <a:cs typeface="Arial"/>
              </a:rPr>
              <a:t>LISTA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an </a:t>
            </a:r>
            <a:r>
              <a:rPr dirty="0" sz="1200" spc="-5">
                <a:latin typeface="Arial"/>
                <a:cs typeface="Arial"/>
              </a:rPr>
              <a:t>external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reference.</a:t>
            </a:r>
            <a:endParaRPr sz="1200">
              <a:latin typeface="Arial"/>
              <a:cs typeface="Arial"/>
            </a:endParaRPr>
          </a:p>
          <a:p>
            <a:pPr lvl="1" marL="716280" marR="336550" indent="-143510">
              <a:lnSpc>
                <a:spcPts val="1150"/>
              </a:lnSpc>
              <a:spcBef>
                <a:spcPts val="280"/>
              </a:spcBef>
              <a:buChar char="–"/>
              <a:tabLst>
                <a:tab pos="716915" algn="l"/>
              </a:tabLst>
            </a:pPr>
            <a:r>
              <a:rPr dirty="0" sz="1200">
                <a:latin typeface="Arial"/>
                <a:cs typeface="Arial"/>
              </a:rPr>
              <a:t>Its </a:t>
            </a:r>
            <a:r>
              <a:rPr dirty="0" sz="1200" spc="-5">
                <a:latin typeface="Arial"/>
                <a:cs typeface="Arial"/>
              </a:rPr>
              <a:t>address is </a:t>
            </a:r>
            <a:r>
              <a:rPr dirty="0" sz="1200">
                <a:latin typeface="Arial"/>
                <a:cs typeface="Arial"/>
              </a:rPr>
              <a:t>not </a:t>
            </a:r>
            <a:r>
              <a:rPr dirty="0" sz="1200" spc="-5">
                <a:latin typeface="Arial"/>
                <a:cs typeface="Arial"/>
              </a:rPr>
              <a:t>available </a:t>
            </a:r>
            <a:r>
              <a:rPr dirty="0" sz="1200">
                <a:latin typeface="Arial"/>
                <a:cs typeface="Arial"/>
              </a:rPr>
              <a:t>thus an </a:t>
            </a:r>
            <a:r>
              <a:rPr dirty="0" sz="1200" spc="-5">
                <a:latin typeface="Arial"/>
                <a:cs typeface="Arial"/>
              </a:rPr>
              <a:t>extended-format  instruction with address </a:t>
            </a:r>
            <a:r>
              <a:rPr dirty="0" sz="1200">
                <a:latin typeface="Arial"/>
                <a:cs typeface="Arial"/>
              </a:rPr>
              <a:t>field set to 00000 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used.</a:t>
            </a:r>
            <a:endParaRPr sz="1200">
              <a:latin typeface="Arial"/>
              <a:cs typeface="Arial"/>
            </a:endParaRPr>
          </a:p>
          <a:p>
            <a:pPr algn="just" lvl="1" marL="716280" marR="266700" indent="-143510">
              <a:lnSpc>
                <a:spcPct val="80000"/>
              </a:lnSpc>
              <a:spcBef>
                <a:spcPts val="300"/>
              </a:spcBef>
              <a:buChar char="–"/>
              <a:tabLst>
                <a:tab pos="716915" algn="l"/>
              </a:tabLst>
            </a:pPr>
            <a:r>
              <a:rPr dirty="0" sz="1200">
                <a:latin typeface="Arial"/>
                <a:cs typeface="Arial"/>
              </a:rPr>
              <a:t>A modification </a:t>
            </a:r>
            <a:r>
              <a:rPr dirty="0" sz="1200" spc="-5">
                <a:latin typeface="Arial"/>
                <a:cs typeface="Arial"/>
              </a:rPr>
              <a:t>record is inserted into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object </a:t>
            </a:r>
            <a:r>
              <a:rPr dirty="0" sz="1200">
                <a:latin typeface="Arial"/>
                <a:cs typeface="Arial"/>
              </a:rPr>
              <a:t>code  to </a:t>
            </a:r>
            <a:r>
              <a:rPr dirty="0" sz="1200" spc="-5">
                <a:latin typeface="Arial"/>
                <a:cs typeface="Arial"/>
              </a:rPr>
              <a:t>instruct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loader </a:t>
            </a:r>
            <a:r>
              <a:rPr dirty="0" sz="1200">
                <a:latin typeface="Arial"/>
                <a:cs typeface="Arial"/>
              </a:rPr>
              <a:t>to add 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>
                <a:latin typeface="Arial"/>
                <a:cs typeface="Arial"/>
              </a:rPr>
              <a:t>of LISTA </a:t>
            </a:r>
            <a:r>
              <a:rPr dirty="0" sz="1200" spc="-5">
                <a:latin typeface="Arial"/>
                <a:cs typeface="Arial"/>
              </a:rPr>
              <a:t>(once  determined)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this address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field.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1243330">
              <a:lnSpc>
                <a:spcPct val="100000"/>
              </a:lnSpc>
              <a:spcBef>
                <a:spcPts val="129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REF2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(LISTB+4)</a:t>
            </a:r>
            <a:endParaRPr sz="2200">
              <a:latin typeface="Arial"/>
              <a:cs typeface="Arial"/>
            </a:endParaRPr>
          </a:p>
          <a:p>
            <a:pPr marL="554355" indent="-172085">
              <a:lnSpc>
                <a:spcPct val="100000"/>
              </a:lnSpc>
              <a:spcBef>
                <a:spcPts val="1245"/>
              </a:spcBef>
              <a:buChar char="•"/>
              <a:tabLst>
                <a:tab pos="5549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sections A </a:t>
            </a:r>
            <a:r>
              <a:rPr dirty="0" sz="1400" spc="-5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lvl="1" marL="754380" marR="754380" indent="-143510">
              <a:lnSpc>
                <a:spcPct val="80000"/>
              </a:lnSpc>
              <a:spcBef>
                <a:spcPts val="295"/>
              </a:spcBef>
              <a:buChar char="–"/>
              <a:tabLst>
                <a:tab pos="755015" algn="l"/>
              </a:tabLst>
            </a:pPr>
            <a:r>
              <a:rPr dirty="0" sz="1200" spc="-5">
                <a:latin typeface="Arial"/>
                <a:cs typeface="Arial"/>
              </a:rPr>
              <a:t>REF2 is </a:t>
            </a:r>
            <a:r>
              <a:rPr dirty="0" sz="1200">
                <a:latin typeface="Arial"/>
                <a:cs typeface="Arial"/>
              </a:rPr>
              <a:t>an </a:t>
            </a:r>
            <a:r>
              <a:rPr dirty="0" sz="1200" spc="-5">
                <a:latin typeface="Arial"/>
                <a:cs typeface="Arial"/>
              </a:rPr>
              <a:t>external </a:t>
            </a:r>
            <a:r>
              <a:rPr dirty="0" sz="1200">
                <a:latin typeface="Arial"/>
                <a:cs typeface="Arial"/>
              </a:rPr>
              <a:t>reference (LISTB) </a:t>
            </a:r>
            <a:r>
              <a:rPr dirty="0" sz="1200" spc="-5">
                <a:latin typeface="Arial"/>
                <a:cs typeface="Arial"/>
              </a:rPr>
              <a:t>plus </a:t>
            </a:r>
            <a:r>
              <a:rPr dirty="0" sz="1200">
                <a:latin typeface="Arial"/>
                <a:cs typeface="Arial"/>
              </a:rPr>
              <a:t>a  constant.</a:t>
            </a:r>
            <a:endParaRPr sz="1200">
              <a:latin typeface="Arial"/>
              <a:cs typeface="Arial"/>
            </a:endParaRPr>
          </a:p>
          <a:p>
            <a:pPr lvl="1" marL="754380" marR="481330" indent="-143510">
              <a:lnSpc>
                <a:spcPts val="1150"/>
              </a:lnSpc>
              <a:spcBef>
                <a:spcPts val="280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LISTB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not </a:t>
            </a:r>
            <a:r>
              <a:rPr dirty="0" sz="1200" spc="-5">
                <a:latin typeface="Arial"/>
                <a:cs typeface="Arial"/>
              </a:rPr>
              <a:t>available </a:t>
            </a:r>
            <a:r>
              <a:rPr dirty="0" sz="1200">
                <a:latin typeface="Arial"/>
                <a:cs typeface="Arial"/>
              </a:rPr>
              <a:t>thus an  </a:t>
            </a:r>
            <a:r>
              <a:rPr dirty="0" sz="1200" spc="-5">
                <a:latin typeface="Arial"/>
                <a:cs typeface="Arial"/>
              </a:rPr>
              <a:t>extended-format instruction with address </a:t>
            </a:r>
            <a:r>
              <a:rPr dirty="0" sz="1200">
                <a:latin typeface="Arial"/>
                <a:cs typeface="Arial"/>
              </a:rPr>
              <a:t>field set  to 00004 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used.</a:t>
            </a:r>
            <a:endParaRPr sz="1200">
              <a:latin typeface="Arial"/>
              <a:cs typeface="Arial"/>
            </a:endParaRPr>
          </a:p>
          <a:p>
            <a:pPr lvl="1" marL="754380" marR="633730" indent="-143510">
              <a:lnSpc>
                <a:spcPct val="80000"/>
              </a:lnSpc>
              <a:spcBef>
                <a:spcPts val="300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A modification </a:t>
            </a:r>
            <a:r>
              <a:rPr dirty="0" sz="1200" spc="-5">
                <a:latin typeface="Arial"/>
                <a:cs typeface="Arial"/>
              </a:rPr>
              <a:t>record is inserted into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object  </a:t>
            </a:r>
            <a:r>
              <a:rPr dirty="0" sz="1200">
                <a:latin typeface="Arial"/>
                <a:cs typeface="Arial"/>
              </a:rPr>
              <a:t>code to </a:t>
            </a:r>
            <a:r>
              <a:rPr dirty="0" sz="1200" spc="-5">
                <a:latin typeface="Arial"/>
                <a:cs typeface="Arial"/>
              </a:rPr>
              <a:t>instruct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loader </a:t>
            </a:r>
            <a:r>
              <a:rPr dirty="0" sz="1200">
                <a:latin typeface="Arial"/>
                <a:cs typeface="Arial"/>
              </a:rPr>
              <a:t>to add 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>
                <a:latin typeface="Arial"/>
                <a:cs typeface="Arial"/>
              </a:rPr>
              <a:t>of  LISTB </a:t>
            </a:r>
            <a:r>
              <a:rPr dirty="0" sz="1200" spc="-5">
                <a:latin typeface="Arial"/>
                <a:cs typeface="Arial"/>
              </a:rPr>
              <a:t>(once determined)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this address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field.</a:t>
            </a:r>
            <a:endParaRPr sz="1200">
              <a:latin typeface="Arial"/>
              <a:cs typeface="Arial"/>
            </a:endParaRPr>
          </a:p>
          <a:p>
            <a:pPr marL="554355" indent="-172085">
              <a:lnSpc>
                <a:spcPts val="1670"/>
              </a:lnSpc>
              <a:buChar char="•"/>
              <a:tabLst>
                <a:tab pos="5549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lvl="1" marL="754380" indent="-143510">
              <a:lnSpc>
                <a:spcPct val="100000"/>
              </a:lnSpc>
              <a:spcBef>
                <a:spcPts val="10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LISTB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defined </a:t>
            </a:r>
            <a:r>
              <a:rPr dirty="0" sz="1200" spc="-5">
                <a:latin typeface="Arial"/>
                <a:cs typeface="Arial"/>
              </a:rPr>
              <a:t>within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control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  <a:p>
            <a:pPr lvl="1" marL="754380" marR="684530" indent="-143510">
              <a:lnSpc>
                <a:spcPct val="80000"/>
              </a:lnSpc>
              <a:spcBef>
                <a:spcPts val="290"/>
              </a:spcBef>
              <a:buChar char="–"/>
              <a:tabLst>
                <a:tab pos="755015" algn="l"/>
              </a:tabLst>
            </a:pPr>
            <a:r>
              <a:rPr dirty="0" sz="1200">
                <a:latin typeface="Arial"/>
                <a:cs typeface="Arial"/>
              </a:rPr>
              <a:t>Its </a:t>
            </a:r>
            <a:r>
              <a:rPr dirty="0" sz="1200" spc="-5">
                <a:latin typeface="Arial"/>
                <a:cs typeface="Arial"/>
              </a:rPr>
              <a:t>address is immediately available using PC-  relative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addressing.</a:t>
            </a:r>
            <a:endParaRPr sz="1200">
              <a:latin typeface="Arial"/>
              <a:cs typeface="Arial"/>
            </a:endParaRPr>
          </a:p>
          <a:p>
            <a:pPr lvl="1" marL="754380" marR="1014094" indent="-143510">
              <a:lnSpc>
                <a:spcPts val="1150"/>
              </a:lnSpc>
              <a:spcBef>
                <a:spcPts val="280"/>
              </a:spcBef>
              <a:buChar char="–"/>
              <a:tabLst>
                <a:tab pos="755015" algn="l"/>
              </a:tabLst>
            </a:pPr>
            <a:r>
              <a:rPr dirty="0" sz="1200" spc="-5">
                <a:latin typeface="Arial"/>
                <a:cs typeface="Arial"/>
              </a:rPr>
              <a:t>No </a:t>
            </a:r>
            <a:r>
              <a:rPr dirty="0" sz="1200">
                <a:latin typeface="Arial"/>
                <a:cs typeface="Arial"/>
              </a:rPr>
              <a:t>modification for </a:t>
            </a:r>
            <a:r>
              <a:rPr dirty="0" sz="1200" spc="-5">
                <a:latin typeface="Arial"/>
                <a:cs typeface="Arial"/>
              </a:rPr>
              <a:t>relocation </a:t>
            </a:r>
            <a:r>
              <a:rPr dirty="0" sz="1200">
                <a:latin typeface="Arial"/>
                <a:cs typeface="Arial"/>
              </a:rPr>
              <a:t>or </a:t>
            </a:r>
            <a:r>
              <a:rPr dirty="0" sz="1200" spc="-5">
                <a:latin typeface="Arial"/>
                <a:cs typeface="Arial"/>
              </a:rPr>
              <a:t>linking is  necessary.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901700">
              <a:lnSpc>
                <a:spcPct val="100000"/>
              </a:lnSpc>
              <a:spcBef>
                <a:spcPts val="129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REF3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6500"/>
                </a:solidFill>
                <a:latin typeface="Arial"/>
                <a:cs typeface="Arial"/>
              </a:rPr>
              <a:t>(#ENDA-LISTA)</a:t>
            </a:r>
            <a:endParaRPr sz="2200">
              <a:latin typeface="Arial"/>
              <a:cs typeface="Arial"/>
            </a:endParaRPr>
          </a:p>
          <a:p>
            <a:pPr marL="446405" indent="-172085">
              <a:lnSpc>
                <a:spcPct val="100000"/>
              </a:lnSpc>
              <a:spcBef>
                <a:spcPts val="850"/>
              </a:spcBef>
              <a:buChar char="•"/>
              <a:tabLst>
                <a:tab pos="44704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lvl="1" marL="645795" indent="-142875">
              <a:lnSpc>
                <a:spcPct val="100000"/>
              </a:lnSpc>
              <a:spcBef>
                <a:spcPts val="150"/>
              </a:spcBef>
              <a:buChar char="–"/>
              <a:tabLst>
                <a:tab pos="646430" algn="l"/>
              </a:tabLst>
            </a:pPr>
            <a:r>
              <a:rPr dirty="0" sz="1200" spc="-5">
                <a:latin typeface="Arial"/>
                <a:cs typeface="Arial"/>
              </a:rPr>
              <a:t>ENDA </a:t>
            </a:r>
            <a:r>
              <a:rPr dirty="0" sz="1200">
                <a:latin typeface="Arial"/>
                <a:cs typeface="Arial"/>
              </a:rPr>
              <a:t>and </a:t>
            </a:r>
            <a:r>
              <a:rPr dirty="0" sz="1200" spc="-5">
                <a:latin typeface="Arial"/>
                <a:cs typeface="Arial"/>
              </a:rPr>
              <a:t>LISTA are defined within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control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section.</a:t>
            </a:r>
            <a:endParaRPr sz="1200">
              <a:latin typeface="Arial"/>
              <a:cs typeface="Arial"/>
            </a:endParaRPr>
          </a:p>
          <a:p>
            <a:pPr lvl="1" marL="645795" marR="930910" indent="-142875">
              <a:lnSpc>
                <a:spcPts val="1300"/>
              </a:lnSpc>
              <a:spcBef>
                <a:spcPts val="305"/>
              </a:spcBef>
              <a:buChar char="–"/>
              <a:tabLst>
                <a:tab pos="646430" algn="l"/>
              </a:tabLst>
            </a:pPr>
            <a:r>
              <a:rPr dirty="0" sz="1200">
                <a:latin typeface="Arial"/>
                <a:cs typeface="Arial"/>
              </a:rPr>
              <a:t>The difference </a:t>
            </a:r>
            <a:r>
              <a:rPr dirty="0" sz="1200" spc="-5">
                <a:latin typeface="Arial"/>
                <a:cs typeface="Arial"/>
              </a:rPr>
              <a:t>between ENDA </a:t>
            </a:r>
            <a:r>
              <a:rPr dirty="0" sz="1200">
                <a:latin typeface="Arial"/>
                <a:cs typeface="Arial"/>
              </a:rPr>
              <a:t>and LISTA</a:t>
            </a:r>
            <a:r>
              <a:rPr dirty="0" sz="1200" spc="-1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  immediately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available.</a:t>
            </a:r>
            <a:endParaRPr sz="1200">
              <a:latin typeface="Arial"/>
              <a:cs typeface="Arial"/>
            </a:endParaRPr>
          </a:p>
          <a:p>
            <a:pPr lvl="1" marL="645795" indent="-142875">
              <a:lnSpc>
                <a:spcPct val="100000"/>
              </a:lnSpc>
              <a:spcBef>
                <a:spcPts val="120"/>
              </a:spcBef>
              <a:buChar char="–"/>
              <a:tabLst>
                <a:tab pos="646430" algn="l"/>
              </a:tabLst>
            </a:pPr>
            <a:r>
              <a:rPr dirty="0" sz="1200" spc="-5">
                <a:latin typeface="Arial"/>
                <a:cs typeface="Arial"/>
              </a:rPr>
              <a:t>No </a:t>
            </a:r>
            <a:r>
              <a:rPr dirty="0" sz="1200">
                <a:latin typeface="Arial"/>
                <a:cs typeface="Arial"/>
              </a:rPr>
              <a:t>modification for </a:t>
            </a:r>
            <a:r>
              <a:rPr dirty="0" sz="1200" spc="-5">
                <a:latin typeface="Arial"/>
                <a:cs typeface="Arial"/>
              </a:rPr>
              <a:t>relocation </a:t>
            </a:r>
            <a:r>
              <a:rPr dirty="0" sz="1200">
                <a:latin typeface="Arial"/>
                <a:cs typeface="Arial"/>
              </a:rPr>
              <a:t>or </a:t>
            </a:r>
            <a:r>
              <a:rPr dirty="0" sz="1200" spc="-5">
                <a:latin typeface="Arial"/>
                <a:cs typeface="Arial"/>
              </a:rPr>
              <a:t>linking is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necessary.</a:t>
            </a:r>
            <a:endParaRPr sz="1200">
              <a:latin typeface="Arial"/>
              <a:cs typeface="Arial"/>
            </a:endParaRPr>
          </a:p>
          <a:p>
            <a:pPr marL="446405" indent="-172085">
              <a:lnSpc>
                <a:spcPct val="100000"/>
              </a:lnSpc>
              <a:spcBef>
                <a:spcPts val="160"/>
              </a:spcBef>
              <a:buChar char="•"/>
              <a:tabLst>
                <a:tab pos="44704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sections B </a:t>
            </a:r>
            <a:r>
              <a:rPr dirty="0" sz="1400" spc="-5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lvl="1" marL="645795" indent="-142875">
              <a:lnSpc>
                <a:spcPct val="100000"/>
              </a:lnSpc>
              <a:spcBef>
                <a:spcPts val="150"/>
              </a:spcBef>
              <a:buChar char="–"/>
              <a:tabLst>
                <a:tab pos="646430" algn="l"/>
              </a:tabLst>
            </a:pPr>
            <a:r>
              <a:rPr dirty="0" sz="1200" spc="-5">
                <a:latin typeface="Arial"/>
                <a:cs typeface="Arial"/>
              </a:rPr>
              <a:t>ENDA </a:t>
            </a:r>
            <a:r>
              <a:rPr dirty="0" sz="1200">
                <a:latin typeface="Arial"/>
                <a:cs typeface="Arial"/>
              </a:rPr>
              <a:t>and LISTA </a:t>
            </a:r>
            <a:r>
              <a:rPr dirty="0" sz="1200" spc="-5">
                <a:latin typeface="Arial"/>
                <a:cs typeface="Arial"/>
              </a:rPr>
              <a:t>are external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references.</a:t>
            </a:r>
            <a:endParaRPr sz="1200">
              <a:latin typeface="Arial"/>
              <a:cs typeface="Arial"/>
            </a:endParaRPr>
          </a:p>
          <a:p>
            <a:pPr lvl="1" marL="645795" marR="335280" indent="-142875">
              <a:lnSpc>
                <a:spcPts val="1300"/>
              </a:lnSpc>
              <a:spcBef>
                <a:spcPts val="305"/>
              </a:spcBef>
              <a:buChar char="–"/>
              <a:tabLst>
                <a:tab pos="646430" algn="l"/>
              </a:tabLst>
            </a:pPr>
            <a:r>
              <a:rPr dirty="0" sz="1200">
                <a:latin typeface="Arial"/>
                <a:cs typeface="Arial"/>
              </a:rPr>
              <a:t>The difference </a:t>
            </a:r>
            <a:r>
              <a:rPr dirty="0" sz="1200" spc="-5">
                <a:latin typeface="Arial"/>
                <a:cs typeface="Arial"/>
              </a:rPr>
              <a:t>between </a:t>
            </a:r>
            <a:r>
              <a:rPr dirty="0" sz="1200">
                <a:latin typeface="Arial"/>
                <a:cs typeface="Arial"/>
              </a:rPr>
              <a:t>them </a:t>
            </a:r>
            <a:r>
              <a:rPr dirty="0" sz="1200" spc="-5">
                <a:latin typeface="Arial"/>
                <a:cs typeface="Arial"/>
              </a:rPr>
              <a:t>is </a:t>
            </a:r>
            <a:r>
              <a:rPr dirty="0" sz="1200">
                <a:latin typeface="Arial"/>
                <a:cs typeface="Arial"/>
              </a:rPr>
              <a:t>not </a:t>
            </a:r>
            <a:r>
              <a:rPr dirty="0" sz="1200" spc="-5">
                <a:latin typeface="Arial"/>
                <a:cs typeface="Arial"/>
              </a:rPr>
              <a:t>available </a:t>
            </a:r>
            <a:r>
              <a:rPr dirty="0" sz="1200">
                <a:latin typeface="Arial"/>
                <a:cs typeface="Arial"/>
              </a:rPr>
              <a:t>thus an  </a:t>
            </a:r>
            <a:r>
              <a:rPr dirty="0" sz="1200" spc="-5">
                <a:latin typeface="Arial"/>
                <a:cs typeface="Arial"/>
              </a:rPr>
              <a:t>extended-format instruction with address </a:t>
            </a:r>
            <a:r>
              <a:rPr dirty="0" sz="1200">
                <a:latin typeface="Arial"/>
                <a:cs typeface="Arial"/>
              </a:rPr>
              <a:t>field set to  00000 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used.</a:t>
            </a:r>
            <a:endParaRPr sz="1200">
              <a:latin typeface="Arial"/>
              <a:cs typeface="Arial"/>
            </a:endParaRPr>
          </a:p>
          <a:p>
            <a:pPr lvl="1" marL="645795" marR="368300" indent="-142875">
              <a:lnSpc>
                <a:spcPts val="1300"/>
              </a:lnSpc>
              <a:spcBef>
                <a:spcPts val="275"/>
              </a:spcBef>
              <a:buChar char="–"/>
              <a:tabLst>
                <a:tab pos="646430" algn="l"/>
              </a:tabLst>
            </a:pPr>
            <a:r>
              <a:rPr dirty="0" sz="1200" spc="-5">
                <a:solidFill>
                  <a:srgbClr val="CC3200"/>
                </a:solidFill>
                <a:latin typeface="Arial"/>
                <a:cs typeface="Arial"/>
              </a:rPr>
              <a:t>Two </a:t>
            </a:r>
            <a:r>
              <a:rPr dirty="0" sz="1200">
                <a:latin typeface="Arial"/>
                <a:cs typeface="Arial"/>
              </a:rPr>
              <a:t>modification </a:t>
            </a:r>
            <a:r>
              <a:rPr dirty="0" sz="1200" spc="-5">
                <a:latin typeface="Arial"/>
                <a:cs typeface="Arial"/>
              </a:rPr>
              <a:t>records are inserted into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object  </a:t>
            </a:r>
            <a:r>
              <a:rPr dirty="0" sz="120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  <a:p>
            <a:pPr marL="73152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Arial"/>
                <a:cs typeface="Arial"/>
              </a:rPr>
              <a:t>• </a:t>
            </a:r>
            <a:r>
              <a:rPr dirty="0" sz="1000" spc="-10">
                <a:latin typeface="Arial"/>
                <a:cs typeface="Arial"/>
              </a:rPr>
              <a:t>+ENDA</a:t>
            </a:r>
            <a:endParaRPr sz="1000">
              <a:latin typeface="Arial"/>
              <a:cs typeface="Arial"/>
            </a:endParaRPr>
          </a:p>
          <a:p>
            <a:pPr lvl="2" marL="880744" indent="-149225">
              <a:lnSpc>
                <a:spcPct val="100000"/>
              </a:lnSpc>
              <a:spcBef>
                <a:spcPts val="120"/>
              </a:spcBef>
              <a:buChar char="•"/>
              <a:tabLst>
                <a:tab pos="881380" algn="l"/>
              </a:tabLst>
            </a:pPr>
            <a:r>
              <a:rPr dirty="0" sz="1000" spc="-5">
                <a:latin typeface="Arial"/>
                <a:cs typeface="Arial"/>
              </a:rPr>
              <a:t>-LISTA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502920">
              <a:lnSpc>
                <a:spcPct val="100000"/>
              </a:lnSpc>
              <a:spcBef>
                <a:spcPts val="129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REF4</a:t>
            </a:r>
            <a:r>
              <a:rPr dirty="0" sz="2200" spc="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15">
                <a:solidFill>
                  <a:srgbClr val="006500"/>
                </a:solidFill>
                <a:latin typeface="Arial"/>
                <a:cs typeface="Arial"/>
              </a:rPr>
              <a:t>(ENDA-LISTA+LISTC)</a:t>
            </a:r>
            <a:endParaRPr sz="2200">
              <a:latin typeface="Arial"/>
              <a:cs typeface="Arial"/>
            </a:endParaRPr>
          </a:p>
          <a:p>
            <a:pPr marL="487680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87045" algn="l"/>
                <a:tab pos="488315" algn="l"/>
              </a:tabLst>
            </a:pPr>
            <a:r>
              <a:rPr dirty="0" sz="1000" spc="-5">
                <a:latin typeface="Arial"/>
                <a:cs typeface="Arial"/>
              </a:rPr>
              <a:t>Control section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lvl="1" marL="687070" marR="318770" indent="-143510">
              <a:lnSpc>
                <a:spcPct val="80000"/>
              </a:lnSpc>
              <a:spcBef>
                <a:spcPts val="220"/>
              </a:spcBef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The values </a:t>
            </a:r>
            <a:r>
              <a:rPr dirty="0" sz="900">
                <a:latin typeface="Arial"/>
                <a:cs typeface="Arial"/>
              </a:rPr>
              <a:t>of </a:t>
            </a:r>
            <a:r>
              <a:rPr dirty="0" sz="900" spc="-5">
                <a:latin typeface="Arial"/>
                <a:cs typeface="Arial"/>
              </a:rPr>
              <a:t>ENDA </a:t>
            </a:r>
            <a:r>
              <a:rPr dirty="0" sz="900">
                <a:latin typeface="Arial"/>
                <a:cs typeface="Arial"/>
              </a:rPr>
              <a:t>and </a:t>
            </a:r>
            <a:r>
              <a:rPr dirty="0" sz="900" spc="-5">
                <a:latin typeface="Arial"/>
                <a:cs typeface="Arial"/>
              </a:rPr>
              <a:t>LISTA </a:t>
            </a:r>
            <a:r>
              <a:rPr dirty="0" sz="900">
                <a:latin typeface="Arial"/>
                <a:cs typeface="Arial"/>
              </a:rPr>
              <a:t>are </a:t>
            </a:r>
            <a:r>
              <a:rPr dirty="0" sz="900" spc="-5">
                <a:latin typeface="Arial"/>
                <a:cs typeface="Arial"/>
              </a:rPr>
              <a:t>known when </a:t>
            </a:r>
            <a:r>
              <a:rPr dirty="0" sz="900">
                <a:latin typeface="Arial"/>
                <a:cs typeface="Arial"/>
              </a:rPr>
              <a:t>assembled. </a:t>
            </a:r>
            <a:r>
              <a:rPr dirty="0" sz="900" spc="-5">
                <a:latin typeface="Arial"/>
                <a:cs typeface="Arial"/>
              </a:rPr>
              <a:t>Only </a:t>
            </a:r>
            <a:r>
              <a:rPr dirty="0" sz="900">
                <a:latin typeface="Arial"/>
                <a:cs typeface="Arial"/>
              </a:rPr>
              <a:t>the  </a:t>
            </a:r>
            <a:r>
              <a:rPr dirty="0" sz="900" spc="-5">
                <a:latin typeface="Arial"/>
                <a:cs typeface="Arial"/>
              </a:rPr>
              <a:t>value </a:t>
            </a:r>
            <a:r>
              <a:rPr dirty="0" sz="900">
                <a:latin typeface="Arial"/>
                <a:cs typeface="Arial"/>
              </a:rPr>
              <a:t>of </a:t>
            </a:r>
            <a:r>
              <a:rPr dirty="0" sz="900" spc="-5">
                <a:latin typeface="Arial"/>
                <a:cs typeface="Arial"/>
              </a:rPr>
              <a:t>LISTC </a:t>
            </a:r>
            <a:r>
              <a:rPr dirty="0" sz="900">
                <a:latin typeface="Arial"/>
                <a:cs typeface="Arial"/>
              </a:rPr>
              <a:t>is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unknown.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The </a:t>
            </a:r>
            <a:r>
              <a:rPr dirty="0" sz="900">
                <a:latin typeface="Arial"/>
                <a:cs typeface="Arial"/>
              </a:rPr>
              <a:t>address field is </a:t>
            </a:r>
            <a:r>
              <a:rPr dirty="0" sz="900" spc="-5">
                <a:latin typeface="Arial"/>
                <a:cs typeface="Arial"/>
              </a:rPr>
              <a:t>initialized </a:t>
            </a:r>
            <a:r>
              <a:rPr dirty="0" sz="900">
                <a:latin typeface="Arial"/>
                <a:cs typeface="Arial"/>
              </a:rPr>
              <a:t>as 000014</a:t>
            </a:r>
            <a:r>
              <a:rPr dirty="0" sz="900" spc="-9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(ENDA-LISTA).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One </a:t>
            </a:r>
            <a:r>
              <a:rPr dirty="0" sz="900" spc="-5">
                <a:latin typeface="Arial"/>
                <a:cs typeface="Arial"/>
              </a:rPr>
              <a:t>Modification </a:t>
            </a:r>
            <a:r>
              <a:rPr dirty="0" sz="900">
                <a:latin typeface="Arial"/>
                <a:cs typeface="Arial"/>
              </a:rPr>
              <a:t>record is needed for</a:t>
            </a:r>
            <a:r>
              <a:rPr dirty="0" sz="900" spc="-7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LISTC:</a:t>
            </a:r>
            <a:endParaRPr sz="900">
              <a:latin typeface="Arial"/>
              <a:cs typeface="Arial"/>
            </a:endParaRPr>
          </a:p>
          <a:p>
            <a:pPr marL="772160">
              <a:lnSpc>
                <a:spcPts val="955"/>
              </a:lnSpc>
              <a:spcBef>
                <a:spcPts val="5"/>
              </a:spcBef>
            </a:pPr>
            <a:r>
              <a:rPr dirty="0" sz="800">
                <a:latin typeface="Arial"/>
                <a:cs typeface="Arial"/>
              </a:rPr>
              <a:t>•</a:t>
            </a:r>
            <a:r>
              <a:rPr dirty="0" sz="800" spc="17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+LISTC</a:t>
            </a:r>
            <a:endParaRPr sz="800">
              <a:latin typeface="Arial"/>
              <a:cs typeface="Arial"/>
            </a:endParaRPr>
          </a:p>
          <a:p>
            <a:pPr marL="487680" indent="-172720">
              <a:lnSpc>
                <a:spcPts val="1195"/>
              </a:lnSpc>
              <a:buChar char="•"/>
              <a:tabLst>
                <a:tab pos="487045" algn="l"/>
                <a:tab pos="488315" algn="l"/>
              </a:tabLst>
            </a:pPr>
            <a:r>
              <a:rPr dirty="0" sz="1000" spc="-5">
                <a:latin typeface="Arial"/>
                <a:cs typeface="Arial"/>
              </a:rPr>
              <a:t>Control section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spcBef>
                <a:spcPts val="5"/>
              </a:spcBef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ENDA, LISTA, </a:t>
            </a:r>
            <a:r>
              <a:rPr dirty="0" sz="900">
                <a:latin typeface="Arial"/>
                <a:cs typeface="Arial"/>
              </a:rPr>
              <a:t>and </a:t>
            </a:r>
            <a:r>
              <a:rPr dirty="0" sz="900" spc="-5">
                <a:latin typeface="Arial"/>
                <a:cs typeface="Arial"/>
              </a:rPr>
              <a:t>LISTC </a:t>
            </a:r>
            <a:r>
              <a:rPr dirty="0" sz="900">
                <a:latin typeface="Arial"/>
                <a:cs typeface="Arial"/>
              </a:rPr>
              <a:t>are all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unknown.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The </a:t>
            </a:r>
            <a:r>
              <a:rPr dirty="0" sz="900">
                <a:latin typeface="Arial"/>
                <a:cs typeface="Arial"/>
              </a:rPr>
              <a:t>address field is </a:t>
            </a:r>
            <a:r>
              <a:rPr dirty="0" sz="900" spc="-5">
                <a:latin typeface="Arial"/>
                <a:cs typeface="Arial"/>
              </a:rPr>
              <a:t>initialized </a:t>
            </a:r>
            <a:r>
              <a:rPr dirty="0" sz="900">
                <a:latin typeface="Arial"/>
                <a:cs typeface="Arial"/>
              </a:rPr>
              <a:t>as</a:t>
            </a:r>
            <a:r>
              <a:rPr dirty="0" sz="900" spc="-7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000000.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Three </a:t>
            </a:r>
            <a:r>
              <a:rPr dirty="0" sz="900" spc="-5">
                <a:latin typeface="Arial"/>
                <a:cs typeface="Arial"/>
              </a:rPr>
              <a:t>Modification </a:t>
            </a:r>
            <a:r>
              <a:rPr dirty="0" sz="900">
                <a:latin typeface="Arial"/>
                <a:cs typeface="Arial"/>
              </a:rPr>
              <a:t>records are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needed:</a:t>
            </a:r>
            <a:endParaRPr sz="900">
              <a:latin typeface="Arial"/>
              <a:cs typeface="Arial"/>
            </a:endParaRPr>
          </a:p>
          <a:p>
            <a:pPr marL="772160">
              <a:lnSpc>
                <a:spcPct val="100000"/>
              </a:lnSpc>
            </a:pPr>
            <a:r>
              <a:rPr dirty="0" sz="800">
                <a:latin typeface="Arial"/>
                <a:cs typeface="Arial"/>
              </a:rPr>
              <a:t>•</a:t>
            </a:r>
            <a:r>
              <a:rPr dirty="0" sz="800" spc="170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+ENDA</a:t>
            </a:r>
            <a:endParaRPr sz="800">
              <a:latin typeface="Arial"/>
              <a:cs typeface="Arial"/>
            </a:endParaRPr>
          </a:p>
          <a:p>
            <a:pPr lvl="2" marL="915669" indent="-143510">
              <a:lnSpc>
                <a:spcPct val="100000"/>
              </a:lnSpc>
              <a:buChar char="•"/>
              <a:tabLst>
                <a:tab pos="916305" algn="l"/>
              </a:tabLst>
            </a:pPr>
            <a:r>
              <a:rPr dirty="0" sz="800">
                <a:latin typeface="Arial"/>
                <a:cs typeface="Arial"/>
              </a:rPr>
              <a:t>-LISTA</a:t>
            </a:r>
            <a:endParaRPr sz="800">
              <a:latin typeface="Arial"/>
              <a:cs typeface="Arial"/>
            </a:endParaRPr>
          </a:p>
          <a:p>
            <a:pPr marL="772160">
              <a:lnSpc>
                <a:spcPts val="955"/>
              </a:lnSpc>
            </a:pPr>
            <a:r>
              <a:rPr dirty="0" sz="800">
                <a:latin typeface="Arial"/>
                <a:cs typeface="Arial"/>
              </a:rPr>
              <a:t>•</a:t>
            </a:r>
            <a:r>
              <a:rPr dirty="0" sz="800" spc="17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+LISTC</a:t>
            </a:r>
            <a:endParaRPr sz="800">
              <a:latin typeface="Arial"/>
              <a:cs typeface="Arial"/>
            </a:endParaRPr>
          </a:p>
          <a:p>
            <a:pPr marL="487680" indent="-172720">
              <a:lnSpc>
                <a:spcPts val="1195"/>
              </a:lnSpc>
              <a:buChar char="•"/>
              <a:tabLst>
                <a:tab pos="487045" algn="l"/>
                <a:tab pos="488315" algn="l"/>
              </a:tabLst>
            </a:pPr>
            <a:r>
              <a:rPr dirty="0" sz="1000" spc="-5">
                <a:latin typeface="Arial"/>
                <a:cs typeface="Arial"/>
              </a:rPr>
              <a:t>Control section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lvl="1" marL="687070" marR="611505" indent="-143510">
              <a:lnSpc>
                <a:spcPct val="80000"/>
              </a:lnSpc>
              <a:spcBef>
                <a:spcPts val="220"/>
              </a:spcBef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LISTC </a:t>
            </a:r>
            <a:r>
              <a:rPr dirty="0" sz="900">
                <a:latin typeface="Arial"/>
                <a:cs typeface="Arial"/>
              </a:rPr>
              <a:t>is defined in this control section but </a:t>
            </a:r>
            <a:r>
              <a:rPr dirty="0" sz="900" spc="-5">
                <a:latin typeface="Arial"/>
                <a:cs typeface="Arial"/>
              </a:rPr>
              <a:t>ENDA </a:t>
            </a:r>
            <a:r>
              <a:rPr dirty="0" sz="900">
                <a:latin typeface="Arial"/>
                <a:cs typeface="Arial"/>
              </a:rPr>
              <a:t>and </a:t>
            </a:r>
            <a:r>
              <a:rPr dirty="0" sz="900" spc="-5">
                <a:latin typeface="Arial"/>
                <a:cs typeface="Arial"/>
              </a:rPr>
              <a:t>LISTA</a:t>
            </a:r>
            <a:r>
              <a:rPr dirty="0" sz="900" spc="-16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are  </a:t>
            </a:r>
            <a:r>
              <a:rPr dirty="0" sz="900" spc="-5">
                <a:latin typeface="Arial"/>
                <a:cs typeface="Arial"/>
              </a:rPr>
              <a:t>unknown.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latin typeface="Arial"/>
                <a:cs typeface="Arial"/>
              </a:rPr>
              <a:t>The address field is initialized </a:t>
            </a:r>
            <a:r>
              <a:rPr dirty="0" sz="900">
                <a:latin typeface="Arial"/>
                <a:cs typeface="Arial"/>
              </a:rPr>
              <a:t>as </a:t>
            </a:r>
            <a:r>
              <a:rPr dirty="0" sz="900" spc="-5">
                <a:latin typeface="Arial"/>
                <a:cs typeface="Arial"/>
              </a:rPr>
              <a:t>the </a:t>
            </a: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relative </a:t>
            </a:r>
            <a:r>
              <a:rPr dirty="0" sz="900" spc="-5">
                <a:latin typeface="Arial"/>
                <a:cs typeface="Arial"/>
              </a:rPr>
              <a:t>address </a:t>
            </a:r>
            <a:r>
              <a:rPr dirty="0" sz="900">
                <a:latin typeface="Arial"/>
                <a:cs typeface="Arial"/>
              </a:rPr>
              <a:t>of </a:t>
            </a:r>
            <a:r>
              <a:rPr dirty="0" sz="900" spc="-5">
                <a:latin typeface="Arial"/>
                <a:cs typeface="Arial"/>
              </a:rPr>
              <a:t>LISTC </a:t>
            </a:r>
            <a:r>
              <a:rPr dirty="0" sz="900">
                <a:latin typeface="Arial"/>
                <a:cs typeface="Arial"/>
              </a:rPr>
              <a:t>(</a:t>
            </a:r>
            <a:r>
              <a:rPr dirty="0" sz="900" spc="5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000030)</a:t>
            </a:r>
            <a:endParaRPr sz="900">
              <a:latin typeface="Arial"/>
              <a:cs typeface="Arial"/>
            </a:endParaRPr>
          </a:p>
          <a:p>
            <a:pPr lvl="1" marL="687070" indent="-143510">
              <a:lnSpc>
                <a:spcPct val="100000"/>
              </a:lnSpc>
              <a:buChar char="–"/>
              <a:tabLst>
                <a:tab pos="687705" algn="l"/>
              </a:tabLst>
            </a:pPr>
            <a:r>
              <a:rPr dirty="0" sz="900" spc="-5">
                <a:solidFill>
                  <a:srgbClr val="CC3200"/>
                </a:solidFill>
                <a:latin typeface="Arial"/>
                <a:cs typeface="Arial"/>
              </a:rPr>
              <a:t>Three </a:t>
            </a:r>
            <a:r>
              <a:rPr dirty="0" sz="900" spc="-5">
                <a:latin typeface="Arial"/>
                <a:cs typeface="Arial"/>
              </a:rPr>
              <a:t>Modification </a:t>
            </a:r>
            <a:r>
              <a:rPr dirty="0" sz="900">
                <a:latin typeface="Arial"/>
                <a:cs typeface="Arial"/>
              </a:rPr>
              <a:t>records are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needed:</a:t>
            </a:r>
            <a:endParaRPr sz="900">
              <a:latin typeface="Arial"/>
              <a:cs typeface="Arial"/>
            </a:endParaRPr>
          </a:p>
          <a:p>
            <a:pPr marL="77216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latin typeface="Arial"/>
                <a:cs typeface="Arial"/>
              </a:rPr>
              <a:t>•</a:t>
            </a:r>
            <a:r>
              <a:rPr dirty="0" sz="800" spc="170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+ENDA</a:t>
            </a:r>
            <a:endParaRPr sz="800">
              <a:latin typeface="Arial"/>
              <a:cs typeface="Arial"/>
            </a:endParaRPr>
          </a:p>
          <a:p>
            <a:pPr lvl="2" marL="915669" indent="-143510">
              <a:lnSpc>
                <a:spcPct val="100000"/>
              </a:lnSpc>
              <a:buChar char="•"/>
              <a:tabLst>
                <a:tab pos="916305" algn="l"/>
              </a:tabLst>
            </a:pPr>
            <a:r>
              <a:rPr dirty="0" sz="800">
                <a:latin typeface="Arial"/>
                <a:cs typeface="Arial"/>
              </a:rPr>
              <a:t>-LISTA</a:t>
            </a:r>
            <a:endParaRPr sz="800">
              <a:latin typeface="Arial"/>
              <a:cs typeface="Arial"/>
            </a:endParaRPr>
          </a:p>
          <a:p>
            <a:pPr marL="772160">
              <a:lnSpc>
                <a:spcPct val="100000"/>
              </a:lnSpc>
            </a:pPr>
            <a:r>
              <a:rPr dirty="0" sz="800">
                <a:latin typeface="Arial"/>
                <a:cs typeface="Arial"/>
              </a:rPr>
              <a:t>• </a:t>
            </a:r>
            <a:r>
              <a:rPr dirty="0" sz="800" spc="-5">
                <a:latin typeface="Arial"/>
                <a:cs typeface="Arial"/>
              </a:rPr>
              <a:t>+PROGC (for</a:t>
            </a:r>
            <a:r>
              <a:rPr dirty="0" sz="800" spc="-40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relocation)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9279" y="1665727"/>
            <a:ext cx="3910584" cy="316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295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Calculation of </a:t>
            </a:r>
            <a:r>
              <a:rPr dirty="0" sz="1600" spc="-10">
                <a:solidFill>
                  <a:srgbClr val="006500"/>
                </a:solidFill>
                <a:latin typeface="Arial"/>
                <a:cs typeface="Arial"/>
              </a:rPr>
              <a:t>REF4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(ENDA-LISTA+LISTC)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80340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1420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Calculation of </a:t>
            </a:r>
            <a:r>
              <a:rPr dirty="0" sz="1600" spc="-10">
                <a:solidFill>
                  <a:srgbClr val="006500"/>
                </a:solidFill>
                <a:latin typeface="Arial"/>
                <a:cs typeface="Arial"/>
              </a:rPr>
              <a:t>REF4</a:t>
            </a:r>
            <a:r>
              <a:rPr dirty="0" sz="1600" spc="-2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(ENDA-LISTA+LISTC)</a:t>
            </a:r>
            <a:endParaRPr sz="1600">
              <a:latin typeface="Arial"/>
              <a:cs typeface="Arial"/>
            </a:endParaRPr>
          </a:p>
          <a:p>
            <a:pPr marL="546735" indent="-172085">
              <a:lnSpc>
                <a:spcPct val="100000"/>
              </a:lnSpc>
              <a:spcBef>
                <a:spcPts val="1355"/>
              </a:spcBef>
              <a:buChar char="•"/>
              <a:tabLst>
                <a:tab pos="54737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lvl="1" marL="74676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74739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REF4 is </a:t>
            </a:r>
            <a:r>
              <a:rPr dirty="0" sz="1200">
                <a:latin typeface="Arial"/>
                <a:cs typeface="Arial"/>
              </a:rPr>
              <a:t>4054 </a:t>
            </a:r>
            <a:r>
              <a:rPr dirty="0" sz="1200" spc="-5">
                <a:latin typeface="Arial"/>
                <a:cs typeface="Arial"/>
              </a:rPr>
              <a:t>(4000 </a:t>
            </a:r>
            <a:r>
              <a:rPr dirty="0" sz="1200">
                <a:latin typeface="Arial"/>
                <a:cs typeface="Arial"/>
              </a:rPr>
              <a:t>+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54)</a:t>
            </a:r>
            <a:endParaRPr sz="1200">
              <a:latin typeface="Arial"/>
              <a:cs typeface="Arial"/>
            </a:endParaRPr>
          </a:p>
          <a:p>
            <a:pPr lvl="1" marL="746760" indent="-143510">
              <a:lnSpc>
                <a:spcPct val="100000"/>
              </a:lnSpc>
              <a:spcBef>
                <a:spcPts val="290"/>
              </a:spcBef>
              <a:buChar char="–"/>
              <a:tabLst>
                <a:tab pos="74739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REF4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is:</a:t>
            </a:r>
            <a:endParaRPr sz="1200">
              <a:latin typeface="Arial"/>
              <a:cs typeface="Arial"/>
            </a:endParaRPr>
          </a:p>
          <a:p>
            <a:pPr algn="ctr" marR="603250">
              <a:lnSpc>
                <a:spcPct val="100000"/>
              </a:lnSpc>
              <a:spcBef>
                <a:spcPts val="245"/>
              </a:spcBef>
              <a:tabLst>
                <a:tab pos="598805" algn="l"/>
                <a:tab pos="950594" algn="l"/>
                <a:tab pos="1794510" algn="l"/>
              </a:tabLst>
            </a:pPr>
            <a:r>
              <a:rPr dirty="0" sz="1000" spc="-10">
                <a:latin typeface="Arial"/>
                <a:cs typeface="Arial"/>
              </a:rPr>
              <a:t>000014	</a:t>
            </a:r>
            <a:r>
              <a:rPr dirty="0" sz="1000" spc="-5">
                <a:latin typeface="Arial"/>
                <a:cs typeface="Arial"/>
              </a:rPr>
              <a:t>+	</a:t>
            </a:r>
            <a:r>
              <a:rPr dirty="0" sz="1000" spc="-10">
                <a:latin typeface="Arial"/>
                <a:cs typeface="Arial"/>
              </a:rPr>
              <a:t>004112	</a:t>
            </a:r>
            <a:r>
              <a:rPr dirty="0" sz="1000" spc="-5">
                <a:latin typeface="Arial"/>
                <a:cs typeface="Arial"/>
              </a:rPr>
              <a:t>=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004126</a:t>
            </a:r>
            <a:endParaRPr sz="1000">
              <a:latin typeface="Arial"/>
              <a:cs typeface="Arial"/>
            </a:endParaRPr>
          </a:p>
          <a:p>
            <a:pPr marL="638175">
              <a:lnSpc>
                <a:spcPct val="100000"/>
              </a:lnSpc>
              <a:spcBef>
                <a:spcPts val="240"/>
              </a:spcBef>
              <a:tabLst>
                <a:tab pos="1491615" algn="l"/>
              </a:tabLst>
            </a:pPr>
            <a:r>
              <a:rPr dirty="0" sz="1000" spc="-10">
                <a:latin typeface="Arial"/>
                <a:cs typeface="Arial"/>
              </a:rPr>
              <a:t>(initial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value)	</a:t>
            </a:r>
            <a:r>
              <a:rPr dirty="0" sz="1000" spc="-5">
                <a:latin typeface="Arial"/>
                <a:cs typeface="Arial"/>
              </a:rPr>
              <a:t>(address of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LISTC)</a:t>
            </a:r>
            <a:endParaRPr sz="1000">
              <a:latin typeface="Arial"/>
              <a:cs typeface="Arial"/>
            </a:endParaRPr>
          </a:p>
          <a:p>
            <a:pPr lvl="1" marL="746760" indent="-143510">
              <a:lnSpc>
                <a:spcPct val="100000"/>
              </a:lnSpc>
              <a:spcBef>
                <a:spcPts val="280"/>
              </a:spcBef>
              <a:buChar char="–"/>
              <a:tabLst>
                <a:tab pos="74739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LISTC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is:</a:t>
            </a:r>
            <a:endParaRPr sz="1200">
              <a:latin typeface="Arial"/>
              <a:cs typeface="Arial"/>
            </a:endParaRPr>
          </a:p>
          <a:p>
            <a:pPr algn="ctr" marR="61594">
              <a:lnSpc>
                <a:spcPct val="100000"/>
              </a:lnSpc>
              <a:spcBef>
                <a:spcPts val="250"/>
              </a:spcBef>
              <a:tabLst>
                <a:tab pos="752475" algn="l"/>
                <a:tab pos="1105535" algn="l"/>
                <a:tab pos="2018664" algn="l"/>
              </a:tabLst>
            </a:pPr>
            <a:r>
              <a:rPr dirty="0" sz="1000" spc="-10">
                <a:latin typeface="Arial"/>
                <a:cs typeface="Arial"/>
              </a:rPr>
              <a:t>0040E2	</a:t>
            </a:r>
            <a:r>
              <a:rPr dirty="0" sz="1000" spc="-5">
                <a:latin typeface="Arial"/>
                <a:cs typeface="Arial"/>
              </a:rPr>
              <a:t>+	</a:t>
            </a:r>
            <a:r>
              <a:rPr dirty="0" sz="1000" spc="-10">
                <a:latin typeface="Arial"/>
                <a:cs typeface="Arial"/>
              </a:rPr>
              <a:t>000030	</a:t>
            </a:r>
            <a:r>
              <a:rPr dirty="0" sz="1000" spc="-5">
                <a:latin typeface="Arial"/>
                <a:cs typeface="Arial"/>
              </a:rPr>
              <a:t>=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004112</a:t>
            </a:r>
            <a:endParaRPr sz="1000">
              <a:latin typeface="Arial"/>
              <a:cs typeface="Arial"/>
            </a:endParaRPr>
          </a:p>
          <a:p>
            <a:pPr marL="603250">
              <a:lnSpc>
                <a:spcPct val="100000"/>
              </a:lnSpc>
              <a:spcBef>
                <a:spcPts val="180"/>
              </a:spcBef>
            </a:pPr>
            <a:r>
              <a:rPr dirty="0" sz="700" spc="-5">
                <a:latin typeface="Arial"/>
                <a:cs typeface="Arial"/>
              </a:rPr>
              <a:t>(starting </a:t>
            </a:r>
            <a:r>
              <a:rPr dirty="0" sz="700" spc="-10">
                <a:latin typeface="Arial"/>
                <a:cs typeface="Arial"/>
              </a:rPr>
              <a:t>address </a:t>
            </a:r>
            <a:r>
              <a:rPr dirty="0" sz="700" spc="-5">
                <a:latin typeface="Arial"/>
                <a:cs typeface="Arial"/>
              </a:rPr>
              <a:t>of PROGC) (relative </a:t>
            </a:r>
            <a:r>
              <a:rPr dirty="0" sz="700" spc="-10">
                <a:latin typeface="Arial"/>
                <a:cs typeface="Arial"/>
              </a:rPr>
              <a:t>address </a:t>
            </a:r>
            <a:r>
              <a:rPr dirty="0" sz="700" spc="-5">
                <a:latin typeface="Arial"/>
                <a:cs typeface="Arial"/>
              </a:rPr>
              <a:t>of </a:t>
            </a:r>
            <a:r>
              <a:rPr dirty="0" sz="700" spc="-10">
                <a:latin typeface="Arial"/>
                <a:cs typeface="Arial"/>
              </a:rPr>
              <a:t>LISTC </a:t>
            </a:r>
            <a:r>
              <a:rPr dirty="0" sz="700" spc="-5">
                <a:latin typeface="Arial"/>
                <a:cs typeface="Arial"/>
              </a:rPr>
              <a:t>in</a:t>
            </a:r>
            <a:r>
              <a:rPr dirty="0" sz="700" spc="160">
                <a:latin typeface="Arial"/>
                <a:cs typeface="Arial"/>
              </a:rPr>
              <a:t> </a:t>
            </a:r>
            <a:r>
              <a:rPr dirty="0" sz="700" spc="-5">
                <a:latin typeface="Arial"/>
                <a:cs typeface="Arial"/>
              </a:rPr>
              <a:t>PROGC)</a:t>
            </a:r>
            <a:endParaRPr sz="700">
              <a:latin typeface="Arial"/>
              <a:cs typeface="Arial"/>
            </a:endParaRPr>
          </a:p>
          <a:p>
            <a:pPr marL="546735" indent="-172085">
              <a:lnSpc>
                <a:spcPct val="100000"/>
              </a:lnSpc>
              <a:spcBef>
                <a:spcPts val="305"/>
              </a:spcBef>
              <a:buChar char="•"/>
              <a:tabLst>
                <a:tab pos="54737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lvl="1" marL="746760" indent="-143510">
              <a:lnSpc>
                <a:spcPct val="100000"/>
              </a:lnSpc>
              <a:spcBef>
                <a:spcPts val="300"/>
              </a:spcBef>
              <a:buChar char="–"/>
              <a:tabLst>
                <a:tab pos="74739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REF4 is 40D3 (4063 </a:t>
            </a:r>
            <a:r>
              <a:rPr dirty="0" sz="1200">
                <a:latin typeface="Arial"/>
                <a:cs typeface="Arial"/>
              </a:rPr>
              <a:t>+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70)</a:t>
            </a:r>
            <a:endParaRPr sz="1200">
              <a:latin typeface="Arial"/>
              <a:cs typeface="Arial"/>
            </a:endParaRPr>
          </a:p>
          <a:p>
            <a:pPr lvl="1" marL="746760" indent="-143510">
              <a:lnSpc>
                <a:spcPct val="100000"/>
              </a:lnSpc>
              <a:spcBef>
                <a:spcPts val="285"/>
              </a:spcBef>
              <a:buChar char="–"/>
              <a:tabLst>
                <a:tab pos="74739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REF4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is:</a:t>
            </a:r>
            <a:endParaRPr sz="1200">
              <a:latin typeface="Arial"/>
              <a:cs typeface="Arial"/>
            </a:endParaRPr>
          </a:p>
          <a:p>
            <a:pPr marL="729615">
              <a:lnSpc>
                <a:spcPct val="100000"/>
              </a:lnSpc>
              <a:spcBef>
                <a:spcPts val="330"/>
              </a:spcBef>
              <a:tabLst>
                <a:tab pos="1470025" algn="l"/>
                <a:tab pos="2094864" algn="l"/>
                <a:tab pos="2327910" algn="l"/>
                <a:tab pos="2980690" algn="l"/>
                <a:tab pos="3268345" algn="l"/>
              </a:tabLst>
            </a:pPr>
            <a:r>
              <a:rPr dirty="0" sz="800" spc="-5">
                <a:latin typeface="Arial"/>
                <a:cs typeface="Arial"/>
              </a:rPr>
              <a:t>000000   </a:t>
            </a:r>
            <a:r>
              <a:rPr dirty="0" sz="800" spc="3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+	</a:t>
            </a:r>
            <a:r>
              <a:rPr dirty="0" sz="800" spc="-5">
                <a:latin typeface="Arial"/>
                <a:cs typeface="Arial"/>
              </a:rPr>
              <a:t>004054	</a:t>
            </a:r>
            <a:r>
              <a:rPr dirty="0" sz="800">
                <a:latin typeface="Arial"/>
                <a:cs typeface="Arial"/>
              </a:rPr>
              <a:t>-	</a:t>
            </a:r>
            <a:r>
              <a:rPr dirty="0" sz="800" spc="-5">
                <a:latin typeface="Arial"/>
                <a:cs typeface="Arial"/>
              </a:rPr>
              <a:t>004040	</a:t>
            </a:r>
            <a:r>
              <a:rPr dirty="0" sz="800">
                <a:latin typeface="Arial"/>
                <a:cs typeface="Arial"/>
              </a:rPr>
              <a:t>+	</a:t>
            </a:r>
            <a:r>
              <a:rPr dirty="0" sz="800" spc="-5">
                <a:latin typeface="Arial"/>
                <a:cs typeface="Arial"/>
              </a:rPr>
              <a:t>004112 </a:t>
            </a:r>
            <a:r>
              <a:rPr dirty="0" sz="800">
                <a:latin typeface="Arial"/>
                <a:cs typeface="Arial"/>
              </a:rPr>
              <a:t>= </a:t>
            </a:r>
            <a:r>
              <a:rPr dirty="0" sz="800" spc="-5">
                <a:latin typeface="Arial"/>
                <a:cs typeface="Arial"/>
              </a:rPr>
              <a:t>004126</a:t>
            </a:r>
            <a:endParaRPr sz="800">
              <a:latin typeface="Arial"/>
              <a:cs typeface="Arial"/>
            </a:endParaRPr>
          </a:p>
          <a:p>
            <a:pPr marL="632460">
              <a:lnSpc>
                <a:spcPct val="100000"/>
              </a:lnSpc>
              <a:spcBef>
                <a:spcPts val="215"/>
              </a:spcBef>
            </a:pPr>
            <a:r>
              <a:rPr dirty="0" sz="800" spc="-5">
                <a:latin typeface="Arial"/>
                <a:cs typeface="Arial"/>
              </a:rPr>
              <a:t>(initial value) (address of </a:t>
            </a:r>
            <a:r>
              <a:rPr dirty="0" sz="800">
                <a:latin typeface="Arial"/>
                <a:cs typeface="Arial"/>
              </a:rPr>
              <a:t>ENDA) </a:t>
            </a:r>
            <a:r>
              <a:rPr dirty="0" sz="800" spc="-5">
                <a:latin typeface="Arial"/>
                <a:cs typeface="Arial"/>
              </a:rPr>
              <a:t>(address of </a:t>
            </a:r>
            <a:r>
              <a:rPr dirty="0" sz="800">
                <a:latin typeface="Arial"/>
                <a:cs typeface="Arial"/>
              </a:rPr>
              <a:t>LISTA) </a:t>
            </a:r>
            <a:r>
              <a:rPr dirty="0" sz="800" spc="-5">
                <a:latin typeface="Arial"/>
                <a:cs typeface="Arial"/>
              </a:rPr>
              <a:t>(address of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LISTC)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2961" y="257039"/>
            <a:ext cx="805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28-03-2019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085" y="1411219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736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580"/>
              </a:spcBef>
            </a:pP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REF2</a:t>
            </a:r>
            <a:r>
              <a:rPr dirty="0" sz="2200" spc="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(LISTB+4)</a:t>
            </a:r>
            <a:endParaRPr sz="2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in Control section</a:t>
            </a:r>
            <a:r>
              <a:rPr dirty="0" sz="2200" spc="-1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006500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440055" indent="-172085">
              <a:lnSpc>
                <a:spcPct val="100000"/>
              </a:lnSpc>
              <a:spcBef>
                <a:spcPts val="525"/>
              </a:spcBef>
              <a:buChar char="•"/>
              <a:tabLst>
                <a:tab pos="440690" algn="l"/>
                <a:tab pos="1581150" algn="l"/>
                <a:tab pos="2524760" algn="l"/>
              </a:tabLst>
            </a:pPr>
            <a:r>
              <a:rPr dirty="0" sz="1400" spc="-5">
                <a:latin typeface="Arial"/>
                <a:cs typeface="Arial"/>
              </a:rPr>
              <a:t>REF2 </a:t>
            </a:r>
            <a:r>
              <a:rPr dirty="0" sz="1400" spc="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+LDT	LISTB+4	77100004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40055" indent="-172085">
              <a:lnSpc>
                <a:spcPct val="100000"/>
              </a:lnSpc>
              <a:buChar char="•"/>
              <a:tabLst>
                <a:tab pos="440690" algn="l"/>
              </a:tabLst>
            </a:pPr>
            <a:r>
              <a:rPr dirty="0" sz="1400" spc="-5">
                <a:latin typeface="Arial"/>
                <a:cs typeface="Arial"/>
              </a:rPr>
              <a:t>Control </a:t>
            </a:r>
            <a:r>
              <a:rPr dirty="0" sz="1400">
                <a:latin typeface="Arial"/>
                <a:cs typeface="Arial"/>
              </a:rPr>
              <a:t>section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95"/>
              </a:spcBef>
              <a:buChar char="–"/>
              <a:tabLst>
                <a:tab pos="64071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REF2 is </a:t>
            </a:r>
            <a:r>
              <a:rPr dirty="0" sz="1200">
                <a:latin typeface="Arial"/>
                <a:cs typeface="Arial"/>
              </a:rPr>
              <a:t>4023 </a:t>
            </a:r>
            <a:r>
              <a:rPr dirty="0" sz="1200" spc="-5">
                <a:latin typeface="Arial"/>
                <a:cs typeface="Arial"/>
              </a:rPr>
              <a:t>(4000 </a:t>
            </a:r>
            <a:r>
              <a:rPr dirty="0" sz="1200">
                <a:latin typeface="Arial"/>
                <a:cs typeface="Arial"/>
              </a:rPr>
              <a:t>+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23)</a:t>
            </a:r>
            <a:endParaRPr sz="12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90"/>
              </a:spcBef>
              <a:buChar char="–"/>
              <a:tabLst>
                <a:tab pos="64071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value </a:t>
            </a:r>
            <a:r>
              <a:rPr dirty="0" sz="1200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REF4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is:</a:t>
            </a:r>
            <a:endParaRPr sz="1200">
              <a:latin typeface="Arial"/>
              <a:cs typeface="Arial"/>
            </a:endParaRPr>
          </a:p>
          <a:p>
            <a:pPr algn="ctr" marR="985519">
              <a:lnSpc>
                <a:spcPct val="100000"/>
              </a:lnSpc>
              <a:spcBef>
                <a:spcPts val="245"/>
              </a:spcBef>
              <a:tabLst>
                <a:tab pos="527050" algn="l"/>
                <a:tab pos="880110" algn="l"/>
                <a:tab pos="1673860" algn="l"/>
              </a:tabLst>
            </a:pPr>
            <a:r>
              <a:rPr dirty="0" sz="1000" spc="-10">
                <a:latin typeface="Arial"/>
                <a:cs typeface="Arial"/>
              </a:rPr>
              <a:t>00004	</a:t>
            </a:r>
            <a:r>
              <a:rPr dirty="0" sz="1000" spc="-5">
                <a:latin typeface="Arial"/>
                <a:cs typeface="Arial"/>
              </a:rPr>
              <a:t>+	</a:t>
            </a:r>
            <a:r>
              <a:rPr dirty="0" sz="1000" spc="-10">
                <a:latin typeface="Arial"/>
                <a:cs typeface="Arial"/>
              </a:rPr>
              <a:t>040C3	</a:t>
            </a:r>
            <a:r>
              <a:rPr dirty="0" sz="1000" spc="-5">
                <a:latin typeface="Arial"/>
                <a:cs typeface="Arial"/>
              </a:rPr>
              <a:t>=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040C7</a:t>
            </a:r>
            <a:endParaRPr sz="1000">
              <a:latin typeface="Arial"/>
              <a:cs typeface="Arial"/>
            </a:endParaRPr>
          </a:p>
          <a:p>
            <a:pPr marL="531495">
              <a:lnSpc>
                <a:spcPct val="100000"/>
              </a:lnSpc>
              <a:spcBef>
                <a:spcPts val="240"/>
              </a:spcBef>
              <a:tabLst>
                <a:tab pos="1384935" algn="l"/>
              </a:tabLst>
            </a:pPr>
            <a:r>
              <a:rPr dirty="0" sz="1000" spc="-10">
                <a:latin typeface="Arial"/>
                <a:cs typeface="Arial"/>
              </a:rPr>
              <a:t>(initial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value)	</a:t>
            </a:r>
            <a:r>
              <a:rPr dirty="0" sz="1000" spc="-5">
                <a:latin typeface="Arial"/>
                <a:cs typeface="Arial"/>
              </a:rPr>
              <a:t>(address of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LISTB)</a:t>
            </a:r>
            <a:endParaRPr sz="1000">
              <a:latin typeface="Arial"/>
              <a:cs typeface="Arial"/>
            </a:endParaRPr>
          </a:p>
          <a:p>
            <a:pPr lvl="1" marL="640080" indent="-143510">
              <a:lnSpc>
                <a:spcPct val="100000"/>
              </a:lnSpc>
              <a:spcBef>
                <a:spcPts val="280"/>
              </a:spcBef>
              <a:buChar char="–"/>
              <a:tabLst>
                <a:tab pos="640715" algn="l"/>
              </a:tabLst>
            </a:pP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address </a:t>
            </a:r>
            <a:r>
              <a:rPr dirty="0" sz="1200">
                <a:latin typeface="Arial"/>
                <a:cs typeface="Arial"/>
              </a:rPr>
              <a:t>of LISTB</a:t>
            </a:r>
            <a:r>
              <a:rPr dirty="0" sz="1200" spc="2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is:</a:t>
            </a:r>
            <a:endParaRPr sz="1200">
              <a:latin typeface="Arial"/>
              <a:cs typeface="Arial"/>
            </a:endParaRPr>
          </a:p>
          <a:p>
            <a:pPr algn="ctr" marR="514984">
              <a:lnSpc>
                <a:spcPct val="100000"/>
              </a:lnSpc>
              <a:spcBef>
                <a:spcPts val="250"/>
              </a:spcBef>
              <a:tabLst>
                <a:tab pos="666750" algn="l"/>
                <a:tab pos="1020444" algn="l"/>
                <a:tab pos="1863089" algn="l"/>
              </a:tabLst>
            </a:pPr>
            <a:r>
              <a:rPr dirty="0" sz="1000" spc="-10">
                <a:latin typeface="Arial"/>
                <a:cs typeface="Arial"/>
              </a:rPr>
              <a:t>04063	</a:t>
            </a:r>
            <a:r>
              <a:rPr dirty="0" sz="1000" spc="-5">
                <a:latin typeface="Arial"/>
                <a:cs typeface="Arial"/>
              </a:rPr>
              <a:t>+	</a:t>
            </a:r>
            <a:r>
              <a:rPr dirty="0" sz="1000" spc="-10">
                <a:latin typeface="Arial"/>
                <a:cs typeface="Arial"/>
              </a:rPr>
              <a:t>00060	</a:t>
            </a:r>
            <a:r>
              <a:rPr dirty="0" sz="1000" spc="-5">
                <a:latin typeface="Arial"/>
                <a:cs typeface="Arial"/>
              </a:rPr>
              <a:t>=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040C3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945" y="6438898"/>
            <a:ext cx="3235452" cy="2839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16708" y="7527030"/>
            <a:ext cx="372110" cy="242570"/>
          </a:xfrm>
          <a:custGeom>
            <a:avLst/>
            <a:gdLst/>
            <a:ahLst/>
            <a:cxnLst/>
            <a:rect l="l" t="t" r="r" b="b"/>
            <a:pathLst>
              <a:path w="372110" h="242570">
                <a:moveTo>
                  <a:pt x="185928" y="0"/>
                </a:moveTo>
                <a:lnTo>
                  <a:pt x="131064" y="6096"/>
                </a:lnTo>
                <a:lnTo>
                  <a:pt x="68580" y="27432"/>
                </a:lnTo>
                <a:lnTo>
                  <a:pt x="33528" y="53340"/>
                </a:lnTo>
                <a:lnTo>
                  <a:pt x="9144" y="85344"/>
                </a:lnTo>
                <a:lnTo>
                  <a:pt x="1524" y="108204"/>
                </a:lnTo>
                <a:lnTo>
                  <a:pt x="1524" y="120396"/>
                </a:lnTo>
                <a:lnTo>
                  <a:pt x="0" y="120396"/>
                </a:lnTo>
                <a:lnTo>
                  <a:pt x="0" y="121920"/>
                </a:lnTo>
                <a:lnTo>
                  <a:pt x="1524" y="121920"/>
                </a:lnTo>
                <a:lnTo>
                  <a:pt x="1524" y="134112"/>
                </a:lnTo>
                <a:lnTo>
                  <a:pt x="24384" y="179832"/>
                </a:lnTo>
                <a:lnTo>
                  <a:pt x="56388" y="207264"/>
                </a:lnTo>
                <a:lnTo>
                  <a:pt x="99060" y="227076"/>
                </a:lnTo>
                <a:lnTo>
                  <a:pt x="114300" y="233172"/>
                </a:lnTo>
                <a:lnTo>
                  <a:pt x="132588" y="236220"/>
                </a:lnTo>
                <a:lnTo>
                  <a:pt x="149352" y="239268"/>
                </a:lnTo>
                <a:lnTo>
                  <a:pt x="185928" y="242316"/>
                </a:lnTo>
                <a:lnTo>
                  <a:pt x="240792" y="236220"/>
                </a:lnTo>
                <a:lnTo>
                  <a:pt x="270129" y="228600"/>
                </a:lnTo>
                <a:lnTo>
                  <a:pt x="167640" y="228600"/>
                </a:lnTo>
                <a:lnTo>
                  <a:pt x="150876" y="227076"/>
                </a:lnTo>
                <a:lnTo>
                  <a:pt x="117348" y="220980"/>
                </a:lnTo>
                <a:lnTo>
                  <a:pt x="102108" y="214884"/>
                </a:lnTo>
                <a:lnTo>
                  <a:pt x="88392" y="210312"/>
                </a:lnTo>
                <a:lnTo>
                  <a:pt x="51816" y="188976"/>
                </a:lnTo>
                <a:lnTo>
                  <a:pt x="21336" y="152400"/>
                </a:lnTo>
                <a:lnTo>
                  <a:pt x="17417" y="143256"/>
                </a:lnTo>
                <a:lnTo>
                  <a:pt x="16764" y="143256"/>
                </a:lnTo>
                <a:lnTo>
                  <a:pt x="14097" y="132588"/>
                </a:lnTo>
                <a:lnTo>
                  <a:pt x="13716" y="132588"/>
                </a:lnTo>
                <a:lnTo>
                  <a:pt x="13716" y="109728"/>
                </a:lnTo>
                <a:lnTo>
                  <a:pt x="14097" y="109728"/>
                </a:lnTo>
                <a:lnTo>
                  <a:pt x="16764" y="99060"/>
                </a:lnTo>
                <a:lnTo>
                  <a:pt x="17417" y="99060"/>
                </a:lnTo>
                <a:lnTo>
                  <a:pt x="42672" y="60960"/>
                </a:lnTo>
                <a:lnTo>
                  <a:pt x="76200" y="38100"/>
                </a:lnTo>
                <a:lnTo>
                  <a:pt x="118872" y="21336"/>
                </a:lnTo>
                <a:lnTo>
                  <a:pt x="169164" y="13716"/>
                </a:lnTo>
                <a:lnTo>
                  <a:pt x="268986" y="13716"/>
                </a:lnTo>
                <a:lnTo>
                  <a:pt x="257556" y="9144"/>
                </a:lnTo>
                <a:lnTo>
                  <a:pt x="240792" y="6096"/>
                </a:lnTo>
                <a:lnTo>
                  <a:pt x="222504" y="3048"/>
                </a:lnTo>
                <a:lnTo>
                  <a:pt x="185928" y="0"/>
                </a:lnTo>
                <a:close/>
              </a:path>
              <a:path w="372110" h="242570">
                <a:moveTo>
                  <a:pt x="355092" y="141732"/>
                </a:moveTo>
                <a:lnTo>
                  <a:pt x="330708" y="181356"/>
                </a:lnTo>
                <a:lnTo>
                  <a:pt x="297180" y="204216"/>
                </a:lnTo>
                <a:lnTo>
                  <a:pt x="254508" y="220980"/>
                </a:lnTo>
                <a:lnTo>
                  <a:pt x="204216" y="228600"/>
                </a:lnTo>
                <a:lnTo>
                  <a:pt x="270129" y="228600"/>
                </a:lnTo>
                <a:lnTo>
                  <a:pt x="316992" y="207264"/>
                </a:lnTo>
                <a:lnTo>
                  <a:pt x="327660" y="198120"/>
                </a:lnTo>
                <a:lnTo>
                  <a:pt x="339852" y="188976"/>
                </a:lnTo>
                <a:lnTo>
                  <a:pt x="362712" y="156972"/>
                </a:lnTo>
                <a:lnTo>
                  <a:pt x="368046" y="143256"/>
                </a:lnTo>
                <a:lnTo>
                  <a:pt x="355092" y="143256"/>
                </a:lnTo>
                <a:lnTo>
                  <a:pt x="355092" y="141732"/>
                </a:lnTo>
                <a:close/>
              </a:path>
              <a:path w="372110" h="242570">
                <a:moveTo>
                  <a:pt x="16764" y="141732"/>
                </a:moveTo>
                <a:lnTo>
                  <a:pt x="16764" y="143256"/>
                </a:lnTo>
                <a:lnTo>
                  <a:pt x="17417" y="143256"/>
                </a:lnTo>
                <a:lnTo>
                  <a:pt x="16764" y="141732"/>
                </a:lnTo>
                <a:close/>
              </a:path>
              <a:path w="372110" h="242570">
                <a:moveTo>
                  <a:pt x="358140" y="131064"/>
                </a:moveTo>
                <a:lnTo>
                  <a:pt x="355092" y="143256"/>
                </a:lnTo>
                <a:lnTo>
                  <a:pt x="368046" y="143256"/>
                </a:lnTo>
                <a:lnTo>
                  <a:pt x="370332" y="134112"/>
                </a:lnTo>
                <a:lnTo>
                  <a:pt x="370332" y="132588"/>
                </a:lnTo>
                <a:lnTo>
                  <a:pt x="358140" y="132588"/>
                </a:lnTo>
                <a:lnTo>
                  <a:pt x="358140" y="131064"/>
                </a:lnTo>
                <a:close/>
              </a:path>
              <a:path w="372110" h="242570">
                <a:moveTo>
                  <a:pt x="13716" y="131064"/>
                </a:moveTo>
                <a:lnTo>
                  <a:pt x="13716" y="132588"/>
                </a:lnTo>
                <a:lnTo>
                  <a:pt x="14097" y="132588"/>
                </a:lnTo>
                <a:lnTo>
                  <a:pt x="13716" y="131064"/>
                </a:lnTo>
                <a:close/>
              </a:path>
              <a:path w="372110" h="242570">
                <a:moveTo>
                  <a:pt x="370522" y="109728"/>
                </a:moveTo>
                <a:lnTo>
                  <a:pt x="358140" y="109728"/>
                </a:lnTo>
                <a:lnTo>
                  <a:pt x="358140" y="132588"/>
                </a:lnTo>
                <a:lnTo>
                  <a:pt x="370332" y="132588"/>
                </a:lnTo>
                <a:lnTo>
                  <a:pt x="371856" y="121920"/>
                </a:lnTo>
                <a:lnTo>
                  <a:pt x="371856" y="120396"/>
                </a:lnTo>
                <a:lnTo>
                  <a:pt x="370522" y="109728"/>
                </a:lnTo>
                <a:close/>
              </a:path>
              <a:path w="372110" h="242570">
                <a:moveTo>
                  <a:pt x="14097" y="109728"/>
                </a:moveTo>
                <a:lnTo>
                  <a:pt x="13716" y="109728"/>
                </a:lnTo>
                <a:lnTo>
                  <a:pt x="13716" y="111252"/>
                </a:lnTo>
                <a:lnTo>
                  <a:pt x="14097" y="109728"/>
                </a:lnTo>
                <a:close/>
              </a:path>
              <a:path w="372110" h="242570">
                <a:moveTo>
                  <a:pt x="368046" y="99060"/>
                </a:moveTo>
                <a:lnTo>
                  <a:pt x="355092" y="99060"/>
                </a:lnTo>
                <a:lnTo>
                  <a:pt x="358140" y="111252"/>
                </a:lnTo>
                <a:lnTo>
                  <a:pt x="358140" y="109728"/>
                </a:lnTo>
                <a:lnTo>
                  <a:pt x="370522" y="109728"/>
                </a:lnTo>
                <a:lnTo>
                  <a:pt x="370332" y="108204"/>
                </a:lnTo>
                <a:lnTo>
                  <a:pt x="368046" y="99060"/>
                </a:lnTo>
                <a:close/>
              </a:path>
              <a:path w="372110" h="242570">
                <a:moveTo>
                  <a:pt x="17417" y="99060"/>
                </a:moveTo>
                <a:lnTo>
                  <a:pt x="16764" y="99060"/>
                </a:lnTo>
                <a:lnTo>
                  <a:pt x="16764" y="100584"/>
                </a:lnTo>
                <a:lnTo>
                  <a:pt x="17417" y="99060"/>
                </a:lnTo>
                <a:close/>
              </a:path>
              <a:path w="372110" h="242570">
                <a:moveTo>
                  <a:pt x="268986" y="13716"/>
                </a:moveTo>
                <a:lnTo>
                  <a:pt x="204216" y="13716"/>
                </a:lnTo>
                <a:lnTo>
                  <a:pt x="220980" y="15240"/>
                </a:lnTo>
                <a:lnTo>
                  <a:pt x="254508" y="21336"/>
                </a:lnTo>
                <a:lnTo>
                  <a:pt x="269748" y="27432"/>
                </a:lnTo>
                <a:lnTo>
                  <a:pt x="283464" y="32004"/>
                </a:lnTo>
                <a:lnTo>
                  <a:pt x="297180" y="38100"/>
                </a:lnTo>
                <a:lnTo>
                  <a:pt x="330708" y="62484"/>
                </a:lnTo>
                <a:lnTo>
                  <a:pt x="355092" y="100584"/>
                </a:lnTo>
                <a:lnTo>
                  <a:pt x="355092" y="99060"/>
                </a:lnTo>
                <a:lnTo>
                  <a:pt x="368046" y="99060"/>
                </a:lnTo>
                <a:lnTo>
                  <a:pt x="367284" y="96012"/>
                </a:lnTo>
                <a:lnTo>
                  <a:pt x="338328" y="51816"/>
                </a:lnTo>
                <a:lnTo>
                  <a:pt x="303276" y="27432"/>
                </a:lnTo>
                <a:lnTo>
                  <a:pt x="272796" y="15240"/>
                </a:lnTo>
                <a:lnTo>
                  <a:pt x="268986" y="13716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24684" y="8234167"/>
            <a:ext cx="464820" cy="205740"/>
          </a:xfrm>
          <a:custGeom>
            <a:avLst/>
            <a:gdLst/>
            <a:ahLst/>
            <a:cxnLst/>
            <a:rect l="l" t="t" r="r" b="b"/>
            <a:pathLst>
              <a:path w="464819" h="205740">
                <a:moveTo>
                  <a:pt x="27432" y="135636"/>
                </a:moveTo>
                <a:lnTo>
                  <a:pt x="12192" y="135636"/>
                </a:lnTo>
                <a:lnTo>
                  <a:pt x="19812" y="144780"/>
                </a:lnTo>
                <a:lnTo>
                  <a:pt x="19812" y="146304"/>
                </a:lnTo>
                <a:lnTo>
                  <a:pt x="30480" y="153924"/>
                </a:lnTo>
                <a:lnTo>
                  <a:pt x="41148" y="163068"/>
                </a:lnTo>
                <a:lnTo>
                  <a:pt x="54864" y="170688"/>
                </a:lnTo>
                <a:lnTo>
                  <a:pt x="70104" y="176784"/>
                </a:lnTo>
                <a:lnTo>
                  <a:pt x="86868" y="184404"/>
                </a:lnTo>
                <a:lnTo>
                  <a:pt x="103632" y="188976"/>
                </a:lnTo>
                <a:lnTo>
                  <a:pt x="123444" y="195072"/>
                </a:lnTo>
                <a:lnTo>
                  <a:pt x="143256" y="198120"/>
                </a:lnTo>
                <a:lnTo>
                  <a:pt x="185928" y="204216"/>
                </a:lnTo>
                <a:lnTo>
                  <a:pt x="208788" y="205740"/>
                </a:lnTo>
                <a:lnTo>
                  <a:pt x="256032" y="205740"/>
                </a:lnTo>
                <a:lnTo>
                  <a:pt x="278892" y="204216"/>
                </a:lnTo>
                <a:lnTo>
                  <a:pt x="321564" y="198120"/>
                </a:lnTo>
                <a:lnTo>
                  <a:pt x="341376" y="195072"/>
                </a:lnTo>
                <a:lnTo>
                  <a:pt x="345948" y="193548"/>
                </a:lnTo>
                <a:lnTo>
                  <a:pt x="208788" y="193548"/>
                </a:lnTo>
                <a:lnTo>
                  <a:pt x="187452" y="192024"/>
                </a:lnTo>
                <a:lnTo>
                  <a:pt x="144780" y="185928"/>
                </a:lnTo>
                <a:lnTo>
                  <a:pt x="124968" y="181356"/>
                </a:lnTo>
                <a:lnTo>
                  <a:pt x="108204" y="176784"/>
                </a:lnTo>
                <a:lnTo>
                  <a:pt x="89916" y="172212"/>
                </a:lnTo>
                <a:lnTo>
                  <a:pt x="74676" y="166116"/>
                </a:lnTo>
                <a:lnTo>
                  <a:pt x="60960" y="158496"/>
                </a:lnTo>
                <a:lnTo>
                  <a:pt x="47244" y="152400"/>
                </a:lnTo>
                <a:lnTo>
                  <a:pt x="36576" y="144780"/>
                </a:lnTo>
                <a:lnTo>
                  <a:pt x="27432" y="135636"/>
                </a:lnTo>
                <a:close/>
              </a:path>
              <a:path w="464819" h="205740">
                <a:moveTo>
                  <a:pt x="435864" y="135636"/>
                </a:moveTo>
                <a:lnTo>
                  <a:pt x="388620" y="166116"/>
                </a:lnTo>
                <a:lnTo>
                  <a:pt x="338328" y="181356"/>
                </a:lnTo>
                <a:lnTo>
                  <a:pt x="298704" y="188976"/>
                </a:lnTo>
                <a:lnTo>
                  <a:pt x="254508" y="193548"/>
                </a:lnTo>
                <a:lnTo>
                  <a:pt x="345948" y="193548"/>
                </a:lnTo>
                <a:lnTo>
                  <a:pt x="359664" y="188976"/>
                </a:lnTo>
                <a:lnTo>
                  <a:pt x="377952" y="184404"/>
                </a:lnTo>
                <a:lnTo>
                  <a:pt x="394716" y="176784"/>
                </a:lnTo>
                <a:lnTo>
                  <a:pt x="409956" y="170688"/>
                </a:lnTo>
                <a:lnTo>
                  <a:pt x="423672" y="163068"/>
                </a:lnTo>
                <a:lnTo>
                  <a:pt x="434340" y="153924"/>
                </a:lnTo>
                <a:lnTo>
                  <a:pt x="445008" y="146304"/>
                </a:lnTo>
                <a:lnTo>
                  <a:pt x="445008" y="144780"/>
                </a:lnTo>
                <a:lnTo>
                  <a:pt x="451358" y="137160"/>
                </a:lnTo>
                <a:lnTo>
                  <a:pt x="435864" y="137160"/>
                </a:lnTo>
                <a:lnTo>
                  <a:pt x="435864" y="135636"/>
                </a:lnTo>
                <a:close/>
              </a:path>
              <a:path w="464819" h="205740">
                <a:moveTo>
                  <a:pt x="231648" y="0"/>
                </a:moveTo>
                <a:lnTo>
                  <a:pt x="164592" y="4572"/>
                </a:lnTo>
                <a:lnTo>
                  <a:pt x="103632" y="16764"/>
                </a:lnTo>
                <a:lnTo>
                  <a:pt x="54864" y="36576"/>
                </a:lnTo>
                <a:lnTo>
                  <a:pt x="10668" y="71628"/>
                </a:lnTo>
                <a:lnTo>
                  <a:pt x="6096" y="80772"/>
                </a:lnTo>
                <a:lnTo>
                  <a:pt x="4572" y="80772"/>
                </a:lnTo>
                <a:lnTo>
                  <a:pt x="4572" y="82296"/>
                </a:lnTo>
                <a:lnTo>
                  <a:pt x="1524" y="91440"/>
                </a:lnTo>
                <a:lnTo>
                  <a:pt x="1524" y="92964"/>
                </a:lnTo>
                <a:lnTo>
                  <a:pt x="0" y="97536"/>
                </a:lnTo>
                <a:lnTo>
                  <a:pt x="0" y="109728"/>
                </a:lnTo>
                <a:lnTo>
                  <a:pt x="1524" y="114300"/>
                </a:lnTo>
                <a:lnTo>
                  <a:pt x="1524" y="115824"/>
                </a:lnTo>
                <a:lnTo>
                  <a:pt x="4572" y="124968"/>
                </a:lnTo>
                <a:lnTo>
                  <a:pt x="4572" y="126492"/>
                </a:lnTo>
                <a:lnTo>
                  <a:pt x="6096" y="126492"/>
                </a:lnTo>
                <a:lnTo>
                  <a:pt x="10668" y="135636"/>
                </a:lnTo>
                <a:lnTo>
                  <a:pt x="27432" y="135636"/>
                </a:lnTo>
                <a:lnTo>
                  <a:pt x="28956" y="137160"/>
                </a:lnTo>
                <a:lnTo>
                  <a:pt x="21336" y="128016"/>
                </a:lnTo>
                <a:lnTo>
                  <a:pt x="17526" y="120396"/>
                </a:lnTo>
                <a:lnTo>
                  <a:pt x="16764" y="120396"/>
                </a:lnTo>
                <a:lnTo>
                  <a:pt x="14224" y="112776"/>
                </a:lnTo>
                <a:lnTo>
                  <a:pt x="13716" y="112776"/>
                </a:lnTo>
                <a:lnTo>
                  <a:pt x="12192" y="106680"/>
                </a:lnTo>
                <a:lnTo>
                  <a:pt x="12192" y="99060"/>
                </a:lnTo>
                <a:lnTo>
                  <a:pt x="13716" y="94488"/>
                </a:lnTo>
                <a:lnTo>
                  <a:pt x="14151" y="94488"/>
                </a:lnTo>
                <a:lnTo>
                  <a:pt x="16764" y="85344"/>
                </a:lnTo>
                <a:lnTo>
                  <a:pt x="17526" y="85344"/>
                </a:lnTo>
                <a:lnTo>
                  <a:pt x="21336" y="77724"/>
                </a:lnTo>
                <a:lnTo>
                  <a:pt x="22606" y="77724"/>
                </a:lnTo>
                <a:lnTo>
                  <a:pt x="60960" y="47244"/>
                </a:lnTo>
                <a:lnTo>
                  <a:pt x="108204" y="28956"/>
                </a:lnTo>
                <a:lnTo>
                  <a:pt x="144780" y="21336"/>
                </a:lnTo>
                <a:lnTo>
                  <a:pt x="166116" y="16764"/>
                </a:lnTo>
                <a:lnTo>
                  <a:pt x="208788" y="13716"/>
                </a:lnTo>
                <a:lnTo>
                  <a:pt x="347472" y="13716"/>
                </a:lnTo>
                <a:lnTo>
                  <a:pt x="341376" y="12192"/>
                </a:lnTo>
                <a:lnTo>
                  <a:pt x="321564" y="7620"/>
                </a:lnTo>
                <a:lnTo>
                  <a:pt x="300228" y="4572"/>
                </a:lnTo>
                <a:lnTo>
                  <a:pt x="231648" y="0"/>
                </a:lnTo>
                <a:close/>
              </a:path>
              <a:path w="464819" h="205740">
                <a:moveTo>
                  <a:pt x="448056" y="118872"/>
                </a:moveTo>
                <a:lnTo>
                  <a:pt x="441960" y="128016"/>
                </a:lnTo>
                <a:lnTo>
                  <a:pt x="443484" y="128016"/>
                </a:lnTo>
                <a:lnTo>
                  <a:pt x="435864" y="137160"/>
                </a:lnTo>
                <a:lnTo>
                  <a:pt x="451358" y="137160"/>
                </a:lnTo>
                <a:lnTo>
                  <a:pt x="452628" y="135636"/>
                </a:lnTo>
                <a:lnTo>
                  <a:pt x="458724" y="126492"/>
                </a:lnTo>
                <a:lnTo>
                  <a:pt x="458724" y="124968"/>
                </a:lnTo>
                <a:lnTo>
                  <a:pt x="461010" y="120396"/>
                </a:lnTo>
                <a:lnTo>
                  <a:pt x="448056" y="120396"/>
                </a:lnTo>
                <a:lnTo>
                  <a:pt x="448056" y="118872"/>
                </a:lnTo>
                <a:close/>
              </a:path>
              <a:path w="464819" h="205740">
                <a:moveTo>
                  <a:pt x="16764" y="118872"/>
                </a:moveTo>
                <a:lnTo>
                  <a:pt x="16764" y="120396"/>
                </a:lnTo>
                <a:lnTo>
                  <a:pt x="17526" y="120396"/>
                </a:lnTo>
                <a:lnTo>
                  <a:pt x="16764" y="118872"/>
                </a:lnTo>
                <a:close/>
              </a:path>
              <a:path w="464819" h="205740">
                <a:moveTo>
                  <a:pt x="451104" y="111252"/>
                </a:moveTo>
                <a:lnTo>
                  <a:pt x="448056" y="120396"/>
                </a:lnTo>
                <a:lnTo>
                  <a:pt x="461010" y="120396"/>
                </a:lnTo>
                <a:lnTo>
                  <a:pt x="463296" y="115824"/>
                </a:lnTo>
                <a:lnTo>
                  <a:pt x="463296" y="112776"/>
                </a:lnTo>
                <a:lnTo>
                  <a:pt x="451104" y="112776"/>
                </a:lnTo>
                <a:lnTo>
                  <a:pt x="451104" y="111252"/>
                </a:lnTo>
                <a:close/>
              </a:path>
              <a:path w="464819" h="205740">
                <a:moveTo>
                  <a:pt x="13716" y="111252"/>
                </a:moveTo>
                <a:lnTo>
                  <a:pt x="13716" y="112776"/>
                </a:lnTo>
                <a:lnTo>
                  <a:pt x="14224" y="112776"/>
                </a:lnTo>
                <a:lnTo>
                  <a:pt x="13716" y="111252"/>
                </a:lnTo>
                <a:close/>
              </a:path>
              <a:path w="464819" h="205740">
                <a:moveTo>
                  <a:pt x="463296" y="94488"/>
                </a:moveTo>
                <a:lnTo>
                  <a:pt x="451104" y="94488"/>
                </a:lnTo>
                <a:lnTo>
                  <a:pt x="451104" y="112776"/>
                </a:lnTo>
                <a:lnTo>
                  <a:pt x="463296" y="112776"/>
                </a:lnTo>
                <a:lnTo>
                  <a:pt x="463296" y="108204"/>
                </a:lnTo>
                <a:lnTo>
                  <a:pt x="464820" y="103632"/>
                </a:lnTo>
                <a:lnTo>
                  <a:pt x="463296" y="97536"/>
                </a:lnTo>
                <a:lnTo>
                  <a:pt x="463296" y="94488"/>
                </a:lnTo>
                <a:close/>
              </a:path>
              <a:path w="464819" h="205740">
                <a:moveTo>
                  <a:pt x="14151" y="94488"/>
                </a:moveTo>
                <a:lnTo>
                  <a:pt x="13716" y="94488"/>
                </a:lnTo>
                <a:lnTo>
                  <a:pt x="13716" y="96012"/>
                </a:lnTo>
                <a:lnTo>
                  <a:pt x="14151" y="94488"/>
                </a:lnTo>
                <a:close/>
              </a:path>
              <a:path w="464819" h="205740">
                <a:moveTo>
                  <a:pt x="460248" y="85344"/>
                </a:moveTo>
                <a:lnTo>
                  <a:pt x="448056" y="85344"/>
                </a:lnTo>
                <a:lnTo>
                  <a:pt x="451104" y="96012"/>
                </a:lnTo>
                <a:lnTo>
                  <a:pt x="451104" y="94488"/>
                </a:lnTo>
                <a:lnTo>
                  <a:pt x="463296" y="94488"/>
                </a:lnTo>
                <a:lnTo>
                  <a:pt x="463296" y="91440"/>
                </a:lnTo>
                <a:lnTo>
                  <a:pt x="460248" y="85344"/>
                </a:lnTo>
                <a:close/>
              </a:path>
              <a:path w="464819" h="205740">
                <a:moveTo>
                  <a:pt x="17526" y="85344"/>
                </a:moveTo>
                <a:lnTo>
                  <a:pt x="16764" y="85344"/>
                </a:lnTo>
                <a:lnTo>
                  <a:pt x="16764" y="86868"/>
                </a:lnTo>
                <a:lnTo>
                  <a:pt x="17526" y="85344"/>
                </a:lnTo>
                <a:close/>
              </a:path>
              <a:path w="464819" h="205740">
                <a:moveTo>
                  <a:pt x="441960" y="77724"/>
                </a:moveTo>
                <a:lnTo>
                  <a:pt x="448056" y="86868"/>
                </a:lnTo>
                <a:lnTo>
                  <a:pt x="448056" y="85344"/>
                </a:lnTo>
                <a:lnTo>
                  <a:pt x="460248" y="85344"/>
                </a:lnTo>
                <a:lnTo>
                  <a:pt x="458724" y="82296"/>
                </a:lnTo>
                <a:lnTo>
                  <a:pt x="458724" y="80772"/>
                </a:lnTo>
                <a:lnTo>
                  <a:pt x="457708" y="79248"/>
                </a:lnTo>
                <a:lnTo>
                  <a:pt x="443484" y="79248"/>
                </a:lnTo>
                <a:lnTo>
                  <a:pt x="441960" y="77724"/>
                </a:lnTo>
                <a:close/>
              </a:path>
              <a:path w="464819" h="205740">
                <a:moveTo>
                  <a:pt x="22606" y="77724"/>
                </a:moveTo>
                <a:lnTo>
                  <a:pt x="21336" y="77724"/>
                </a:lnTo>
                <a:lnTo>
                  <a:pt x="21336" y="79248"/>
                </a:lnTo>
                <a:lnTo>
                  <a:pt x="22606" y="77724"/>
                </a:lnTo>
                <a:close/>
              </a:path>
              <a:path w="464819" h="205740">
                <a:moveTo>
                  <a:pt x="347472" y="13716"/>
                </a:moveTo>
                <a:lnTo>
                  <a:pt x="254508" y="13716"/>
                </a:lnTo>
                <a:lnTo>
                  <a:pt x="277368" y="15240"/>
                </a:lnTo>
                <a:lnTo>
                  <a:pt x="298704" y="18288"/>
                </a:lnTo>
                <a:lnTo>
                  <a:pt x="338328" y="24384"/>
                </a:lnTo>
                <a:lnTo>
                  <a:pt x="390144" y="41148"/>
                </a:lnTo>
                <a:lnTo>
                  <a:pt x="426720" y="62484"/>
                </a:lnTo>
                <a:lnTo>
                  <a:pt x="443484" y="79248"/>
                </a:lnTo>
                <a:lnTo>
                  <a:pt x="457708" y="79248"/>
                </a:lnTo>
                <a:lnTo>
                  <a:pt x="452628" y="71628"/>
                </a:lnTo>
                <a:lnTo>
                  <a:pt x="452628" y="70104"/>
                </a:lnTo>
                <a:lnTo>
                  <a:pt x="445008" y="60960"/>
                </a:lnTo>
                <a:lnTo>
                  <a:pt x="394716" y="28956"/>
                </a:lnTo>
                <a:lnTo>
                  <a:pt x="359664" y="16764"/>
                </a:lnTo>
                <a:lnTo>
                  <a:pt x="347472" y="13716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6708" y="8683746"/>
            <a:ext cx="364490" cy="190500"/>
          </a:xfrm>
          <a:custGeom>
            <a:avLst/>
            <a:gdLst/>
            <a:ahLst/>
            <a:cxnLst/>
            <a:rect l="l" t="t" r="r" b="b"/>
            <a:pathLst>
              <a:path w="364489" h="190500">
                <a:moveTo>
                  <a:pt x="201168" y="0"/>
                </a:moveTo>
                <a:lnTo>
                  <a:pt x="164592" y="0"/>
                </a:lnTo>
                <a:lnTo>
                  <a:pt x="129540" y="3048"/>
                </a:lnTo>
                <a:lnTo>
                  <a:pt x="82296" y="15240"/>
                </a:lnTo>
                <a:lnTo>
                  <a:pt x="44196" y="33528"/>
                </a:lnTo>
                <a:lnTo>
                  <a:pt x="33528" y="39624"/>
                </a:lnTo>
                <a:lnTo>
                  <a:pt x="24384" y="47244"/>
                </a:lnTo>
                <a:lnTo>
                  <a:pt x="15240" y="56388"/>
                </a:lnTo>
                <a:lnTo>
                  <a:pt x="9144" y="64008"/>
                </a:lnTo>
                <a:lnTo>
                  <a:pt x="9144" y="65532"/>
                </a:lnTo>
                <a:lnTo>
                  <a:pt x="4572" y="74676"/>
                </a:lnTo>
                <a:lnTo>
                  <a:pt x="1524" y="83820"/>
                </a:lnTo>
                <a:lnTo>
                  <a:pt x="1524" y="94488"/>
                </a:lnTo>
                <a:lnTo>
                  <a:pt x="0" y="94488"/>
                </a:lnTo>
                <a:lnTo>
                  <a:pt x="1524" y="96012"/>
                </a:lnTo>
                <a:lnTo>
                  <a:pt x="1524" y="105156"/>
                </a:lnTo>
                <a:lnTo>
                  <a:pt x="4572" y="114300"/>
                </a:lnTo>
                <a:lnTo>
                  <a:pt x="4572" y="115824"/>
                </a:lnTo>
                <a:lnTo>
                  <a:pt x="9144" y="123444"/>
                </a:lnTo>
                <a:lnTo>
                  <a:pt x="9144" y="124968"/>
                </a:lnTo>
                <a:lnTo>
                  <a:pt x="44196" y="156972"/>
                </a:lnTo>
                <a:lnTo>
                  <a:pt x="82296" y="175260"/>
                </a:lnTo>
                <a:lnTo>
                  <a:pt x="97536" y="178308"/>
                </a:lnTo>
                <a:lnTo>
                  <a:pt x="112776" y="182880"/>
                </a:lnTo>
                <a:lnTo>
                  <a:pt x="129540" y="185928"/>
                </a:lnTo>
                <a:lnTo>
                  <a:pt x="182880" y="190500"/>
                </a:lnTo>
                <a:lnTo>
                  <a:pt x="236220" y="185928"/>
                </a:lnTo>
                <a:lnTo>
                  <a:pt x="252984" y="182880"/>
                </a:lnTo>
                <a:lnTo>
                  <a:pt x="273304" y="176784"/>
                </a:lnTo>
                <a:lnTo>
                  <a:pt x="164592" y="176784"/>
                </a:lnTo>
                <a:lnTo>
                  <a:pt x="131064" y="173736"/>
                </a:lnTo>
                <a:lnTo>
                  <a:pt x="115824" y="170688"/>
                </a:lnTo>
                <a:lnTo>
                  <a:pt x="100584" y="166116"/>
                </a:lnTo>
                <a:lnTo>
                  <a:pt x="86868" y="163068"/>
                </a:lnTo>
                <a:lnTo>
                  <a:pt x="73152" y="156972"/>
                </a:lnTo>
                <a:lnTo>
                  <a:pt x="60960" y="152400"/>
                </a:lnTo>
                <a:lnTo>
                  <a:pt x="50292" y="146304"/>
                </a:lnTo>
                <a:lnTo>
                  <a:pt x="41148" y="138684"/>
                </a:lnTo>
                <a:lnTo>
                  <a:pt x="32004" y="132588"/>
                </a:lnTo>
                <a:lnTo>
                  <a:pt x="19812" y="117348"/>
                </a:lnTo>
                <a:lnTo>
                  <a:pt x="20574" y="117348"/>
                </a:lnTo>
                <a:lnTo>
                  <a:pt x="17526" y="111252"/>
                </a:lnTo>
                <a:lnTo>
                  <a:pt x="16764" y="111252"/>
                </a:lnTo>
                <a:lnTo>
                  <a:pt x="14224" y="103632"/>
                </a:lnTo>
                <a:lnTo>
                  <a:pt x="13716" y="103632"/>
                </a:lnTo>
                <a:lnTo>
                  <a:pt x="13716" y="86868"/>
                </a:lnTo>
                <a:lnTo>
                  <a:pt x="16764" y="79248"/>
                </a:lnTo>
                <a:lnTo>
                  <a:pt x="21336" y="71628"/>
                </a:lnTo>
                <a:lnTo>
                  <a:pt x="19812" y="71628"/>
                </a:lnTo>
                <a:lnTo>
                  <a:pt x="25908" y="64008"/>
                </a:lnTo>
                <a:lnTo>
                  <a:pt x="33528" y="56388"/>
                </a:lnTo>
                <a:lnTo>
                  <a:pt x="41148" y="50292"/>
                </a:lnTo>
                <a:lnTo>
                  <a:pt x="50292" y="42672"/>
                </a:lnTo>
                <a:lnTo>
                  <a:pt x="60960" y="38100"/>
                </a:lnTo>
                <a:lnTo>
                  <a:pt x="73152" y="32004"/>
                </a:lnTo>
                <a:lnTo>
                  <a:pt x="100584" y="22860"/>
                </a:lnTo>
                <a:lnTo>
                  <a:pt x="115824" y="18288"/>
                </a:lnTo>
                <a:lnTo>
                  <a:pt x="131064" y="16764"/>
                </a:lnTo>
                <a:lnTo>
                  <a:pt x="147828" y="13716"/>
                </a:lnTo>
                <a:lnTo>
                  <a:pt x="164592" y="12192"/>
                </a:lnTo>
                <a:lnTo>
                  <a:pt x="272796" y="12192"/>
                </a:lnTo>
                <a:lnTo>
                  <a:pt x="268224" y="10668"/>
                </a:lnTo>
                <a:lnTo>
                  <a:pt x="251460" y="6096"/>
                </a:lnTo>
                <a:lnTo>
                  <a:pt x="236220" y="3048"/>
                </a:lnTo>
                <a:lnTo>
                  <a:pt x="201168" y="0"/>
                </a:lnTo>
                <a:close/>
              </a:path>
              <a:path w="364489" h="190500">
                <a:moveTo>
                  <a:pt x="344424" y="117348"/>
                </a:moveTo>
                <a:lnTo>
                  <a:pt x="332232" y="132588"/>
                </a:lnTo>
                <a:lnTo>
                  <a:pt x="324612" y="140208"/>
                </a:lnTo>
                <a:lnTo>
                  <a:pt x="303276" y="152400"/>
                </a:lnTo>
                <a:lnTo>
                  <a:pt x="291084" y="156972"/>
                </a:lnTo>
                <a:lnTo>
                  <a:pt x="278892" y="163068"/>
                </a:lnTo>
                <a:lnTo>
                  <a:pt x="263652" y="166116"/>
                </a:lnTo>
                <a:lnTo>
                  <a:pt x="249936" y="170688"/>
                </a:lnTo>
                <a:lnTo>
                  <a:pt x="233172" y="173736"/>
                </a:lnTo>
                <a:lnTo>
                  <a:pt x="199644" y="176784"/>
                </a:lnTo>
                <a:lnTo>
                  <a:pt x="273304" y="176784"/>
                </a:lnTo>
                <a:lnTo>
                  <a:pt x="321564" y="156972"/>
                </a:lnTo>
                <a:lnTo>
                  <a:pt x="355092" y="124968"/>
                </a:lnTo>
                <a:lnTo>
                  <a:pt x="355092" y="123444"/>
                </a:lnTo>
                <a:lnTo>
                  <a:pt x="357835" y="118872"/>
                </a:lnTo>
                <a:lnTo>
                  <a:pt x="344424" y="118872"/>
                </a:lnTo>
                <a:lnTo>
                  <a:pt x="344424" y="117348"/>
                </a:lnTo>
                <a:close/>
              </a:path>
              <a:path w="364489" h="190500">
                <a:moveTo>
                  <a:pt x="20574" y="117348"/>
                </a:moveTo>
                <a:lnTo>
                  <a:pt x="19812" y="117348"/>
                </a:lnTo>
                <a:lnTo>
                  <a:pt x="21336" y="118872"/>
                </a:lnTo>
                <a:lnTo>
                  <a:pt x="20574" y="117348"/>
                </a:lnTo>
                <a:close/>
              </a:path>
              <a:path w="364489" h="190500">
                <a:moveTo>
                  <a:pt x="348996" y="109728"/>
                </a:moveTo>
                <a:lnTo>
                  <a:pt x="344424" y="118872"/>
                </a:lnTo>
                <a:lnTo>
                  <a:pt x="357835" y="118872"/>
                </a:lnTo>
                <a:lnTo>
                  <a:pt x="359664" y="115824"/>
                </a:lnTo>
                <a:lnTo>
                  <a:pt x="361188" y="114300"/>
                </a:lnTo>
                <a:lnTo>
                  <a:pt x="361696" y="111252"/>
                </a:lnTo>
                <a:lnTo>
                  <a:pt x="348996" y="111252"/>
                </a:lnTo>
                <a:lnTo>
                  <a:pt x="348996" y="109728"/>
                </a:lnTo>
                <a:close/>
              </a:path>
              <a:path w="364489" h="190500">
                <a:moveTo>
                  <a:pt x="16764" y="109728"/>
                </a:moveTo>
                <a:lnTo>
                  <a:pt x="16764" y="111252"/>
                </a:lnTo>
                <a:lnTo>
                  <a:pt x="17526" y="111252"/>
                </a:lnTo>
                <a:lnTo>
                  <a:pt x="16764" y="109728"/>
                </a:lnTo>
                <a:close/>
              </a:path>
              <a:path w="364489" h="190500">
                <a:moveTo>
                  <a:pt x="350520" y="102108"/>
                </a:moveTo>
                <a:lnTo>
                  <a:pt x="348996" y="111252"/>
                </a:lnTo>
                <a:lnTo>
                  <a:pt x="361696" y="111252"/>
                </a:lnTo>
                <a:lnTo>
                  <a:pt x="362966" y="103632"/>
                </a:lnTo>
                <a:lnTo>
                  <a:pt x="350520" y="103632"/>
                </a:lnTo>
                <a:lnTo>
                  <a:pt x="350520" y="102108"/>
                </a:lnTo>
                <a:close/>
              </a:path>
              <a:path w="364489" h="190500">
                <a:moveTo>
                  <a:pt x="13716" y="102108"/>
                </a:moveTo>
                <a:lnTo>
                  <a:pt x="13716" y="103632"/>
                </a:lnTo>
                <a:lnTo>
                  <a:pt x="14224" y="103632"/>
                </a:lnTo>
                <a:lnTo>
                  <a:pt x="13716" y="102108"/>
                </a:lnTo>
                <a:close/>
              </a:path>
              <a:path w="364489" h="190500">
                <a:moveTo>
                  <a:pt x="364236" y="94488"/>
                </a:moveTo>
                <a:lnTo>
                  <a:pt x="352044" y="94488"/>
                </a:lnTo>
                <a:lnTo>
                  <a:pt x="352044" y="96012"/>
                </a:lnTo>
                <a:lnTo>
                  <a:pt x="351790" y="96012"/>
                </a:lnTo>
                <a:lnTo>
                  <a:pt x="350520" y="103632"/>
                </a:lnTo>
                <a:lnTo>
                  <a:pt x="362966" y="103632"/>
                </a:lnTo>
                <a:lnTo>
                  <a:pt x="364236" y="96012"/>
                </a:lnTo>
                <a:lnTo>
                  <a:pt x="352044" y="96012"/>
                </a:lnTo>
                <a:lnTo>
                  <a:pt x="351917" y="95250"/>
                </a:lnTo>
                <a:lnTo>
                  <a:pt x="364236" y="95250"/>
                </a:lnTo>
                <a:lnTo>
                  <a:pt x="364236" y="94488"/>
                </a:lnTo>
                <a:close/>
              </a:path>
              <a:path w="364489" h="190500">
                <a:moveTo>
                  <a:pt x="272796" y="12192"/>
                </a:moveTo>
                <a:lnTo>
                  <a:pt x="199644" y="12192"/>
                </a:lnTo>
                <a:lnTo>
                  <a:pt x="217932" y="13716"/>
                </a:lnTo>
                <a:lnTo>
                  <a:pt x="233172" y="16764"/>
                </a:lnTo>
                <a:lnTo>
                  <a:pt x="249936" y="18288"/>
                </a:lnTo>
                <a:lnTo>
                  <a:pt x="265176" y="22860"/>
                </a:lnTo>
                <a:lnTo>
                  <a:pt x="292608" y="32004"/>
                </a:lnTo>
                <a:lnTo>
                  <a:pt x="303276" y="38100"/>
                </a:lnTo>
                <a:lnTo>
                  <a:pt x="315468" y="44196"/>
                </a:lnTo>
                <a:lnTo>
                  <a:pt x="324612" y="50292"/>
                </a:lnTo>
                <a:lnTo>
                  <a:pt x="332232" y="57912"/>
                </a:lnTo>
                <a:lnTo>
                  <a:pt x="339852" y="64008"/>
                </a:lnTo>
                <a:lnTo>
                  <a:pt x="348996" y="79248"/>
                </a:lnTo>
                <a:lnTo>
                  <a:pt x="350520" y="86868"/>
                </a:lnTo>
                <a:lnTo>
                  <a:pt x="351917" y="95250"/>
                </a:lnTo>
                <a:lnTo>
                  <a:pt x="352044" y="94488"/>
                </a:lnTo>
                <a:lnTo>
                  <a:pt x="364236" y="94488"/>
                </a:lnTo>
                <a:lnTo>
                  <a:pt x="362712" y="85344"/>
                </a:lnTo>
                <a:lnTo>
                  <a:pt x="362712" y="83820"/>
                </a:lnTo>
                <a:lnTo>
                  <a:pt x="361188" y="74676"/>
                </a:lnTo>
                <a:lnTo>
                  <a:pt x="359664" y="74676"/>
                </a:lnTo>
                <a:lnTo>
                  <a:pt x="355092" y="65532"/>
                </a:lnTo>
                <a:lnTo>
                  <a:pt x="355092" y="64008"/>
                </a:lnTo>
                <a:lnTo>
                  <a:pt x="348996" y="56388"/>
                </a:lnTo>
                <a:lnTo>
                  <a:pt x="297180" y="19812"/>
                </a:lnTo>
                <a:lnTo>
                  <a:pt x="281940" y="15240"/>
                </a:lnTo>
                <a:lnTo>
                  <a:pt x="272796" y="12192"/>
                </a:lnTo>
                <a:close/>
              </a:path>
            </a:pathLst>
          </a:custGeom>
          <a:solidFill>
            <a:srgbClr val="CC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70276" y="7555986"/>
            <a:ext cx="436245" cy="205740"/>
          </a:xfrm>
          <a:custGeom>
            <a:avLst/>
            <a:gdLst/>
            <a:ahLst/>
            <a:cxnLst/>
            <a:rect l="l" t="t" r="r" b="b"/>
            <a:pathLst>
              <a:path w="436245" h="205740">
                <a:moveTo>
                  <a:pt x="239268" y="0"/>
                </a:moveTo>
                <a:lnTo>
                  <a:pt x="195072" y="0"/>
                </a:lnTo>
                <a:lnTo>
                  <a:pt x="173736" y="1524"/>
                </a:lnTo>
                <a:lnTo>
                  <a:pt x="134112" y="7620"/>
                </a:lnTo>
                <a:lnTo>
                  <a:pt x="80772" y="22860"/>
                </a:lnTo>
                <a:lnTo>
                  <a:pt x="38100" y="44196"/>
                </a:lnTo>
                <a:lnTo>
                  <a:pt x="10668" y="70104"/>
                </a:lnTo>
                <a:lnTo>
                  <a:pt x="10668" y="71628"/>
                </a:lnTo>
                <a:lnTo>
                  <a:pt x="4572" y="80772"/>
                </a:lnTo>
                <a:lnTo>
                  <a:pt x="1524" y="91440"/>
                </a:lnTo>
                <a:lnTo>
                  <a:pt x="0" y="91440"/>
                </a:lnTo>
                <a:lnTo>
                  <a:pt x="0" y="114300"/>
                </a:lnTo>
                <a:lnTo>
                  <a:pt x="1524" y="114300"/>
                </a:lnTo>
                <a:lnTo>
                  <a:pt x="4572" y="124968"/>
                </a:lnTo>
                <a:lnTo>
                  <a:pt x="10668" y="134112"/>
                </a:lnTo>
                <a:lnTo>
                  <a:pt x="10668" y="135636"/>
                </a:lnTo>
                <a:lnTo>
                  <a:pt x="18288" y="144780"/>
                </a:lnTo>
                <a:lnTo>
                  <a:pt x="51816" y="170688"/>
                </a:lnTo>
                <a:lnTo>
                  <a:pt x="97536" y="188976"/>
                </a:lnTo>
                <a:lnTo>
                  <a:pt x="173736" y="204216"/>
                </a:lnTo>
                <a:lnTo>
                  <a:pt x="195072" y="205740"/>
                </a:lnTo>
                <a:lnTo>
                  <a:pt x="239268" y="205740"/>
                </a:lnTo>
                <a:lnTo>
                  <a:pt x="260604" y="204216"/>
                </a:lnTo>
                <a:lnTo>
                  <a:pt x="281940" y="201168"/>
                </a:lnTo>
                <a:lnTo>
                  <a:pt x="301752" y="198120"/>
                </a:lnTo>
                <a:lnTo>
                  <a:pt x="320040" y="193548"/>
                </a:lnTo>
                <a:lnTo>
                  <a:pt x="217932" y="193548"/>
                </a:lnTo>
                <a:lnTo>
                  <a:pt x="155448" y="188976"/>
                </a:lnTo>
                <a:lnTo>
                  <a:pt x="117348" y="181356"/>
                </a:lnTo>
                <a:lnTo>
                  <a:pt x="70104" y="164592"/>
                </a:lnTo>
                <a:lnTo>
                  <a:pt x="35052" y="143256"/>
                </a:lnTo>
                <a:lnTo>
                  <a:pt x="19812" y="128016"/>
                </a:lnTo>
                <a:lnTo>
                  <a:pt x="21336" y="128016"/>
                </a:lnTo>
                <a:lnTo>
                  <a:pt x="15240" y="118872"/>
                </a:lnTo>
                <a:lnTo>
                  <a:pt x="16256" y="118872"/>
                </a:lnTo>
                <a:lnTo>
                  <a:pt x="14224" y="112776"/>
                </a:lnTo>
                <a:lnTo>
                  <a:pt x="13716" y="112776"/>
                </a:lnTo>
                <a:lnTo>
                  <a:pt x="12409" y="103632"/>
                </a:lnTo>
                <a:lnTo>
                  <a:pt x="12192" y="103632"/>
                </a:lnTo>
                <a:lnTo>
                  <a:pt x="12192" y="102108"/>
                </a:lnTo>
                <a:lnTo>
                  <a:pt x="12446" y="102108"/>
                </a:lnTo>
                <a:lnTo>
                  <a:pt x="13716" y="94488"/>
                </a:lnTo>
                <a:lnTo>
                  <a:pt x="16256" y="86868"/>
                </a:lnTo>
                <a:lnTo>
                  <a:pt x="15240" y="86868"/>
                </a:lnTo>
                <a:lnTo>
                  <a:pt x="21336" y="77724"/>
                </a:lnTo>
                <a:lnTo>
                  <a:pt x="19812" y="77724"/>
                </a:lnTo>
                <a:lnTo>
                  <a:pt x="36576" y="60960"/>
                </a:lnTo>
                <a:lnTo>
                  <a:pt x="85344" y="33528"/>
                </a:lnTo>
                <a:lnTo>
                  <a:pt x="137160" y="19812"/>
                </a:lnTo>
                <a:lnTo>
                  <a:pt x="217932" y="12192"/>
                </a:lnTo>
                <a:lnTo>
                  <a:pt x="320040" y="12192"/>
                </a:lnTo>
                <a:lnTo>
                  <a:pt x="300228" y="7620"/>
                </a:lnTo>
                <a:lnTo>
                  <a:pt x="281940" y="4572"/>
                </a:lnTo>
                <a:lnTo>
                  <a:pt x="260604" y="1524"/>
                </a:lnTo>
                <a:lnTo>
                  <a:pt x="239268" y="0"/>
                </a:lnTo>
                <a:close/>
              </a:path>
              <a:path w="436245" h="205740">
                <a:moveTo>
                  <a:pt x="425196" y="135636"/>
                </a:moveTo>
                <a:lnTo>
                  <a:pt x="408432" y="135636"/>
                </a:lnTo>
                <a:lnTo>
                  <a:pt x="399288" y="144780"/>
                </a:lnTo>
                <a:lnTo>
                  <a:pt x="388620" y="152400"/>
                </a:lnTo>
                <a:lnTo>
                  <a:pt x="377952" y="158496"/>
                </a:lnTo>
                <a:lnTo>
                  <a:pt x="364236" y="166116"/>
                </a:lnTo>
                <a:lnTo>
                  <a:pt x="348996" y="170688"/>
                </a:lnTo>
                <a:lnTo>
                  <a:pt x="333756" y="176784"/>
                </a:lnTo>
                <a:lnTo>
                  <a:pt x="316992" y="181356"/>
                </a:lnTo>
                <a:lnTo>
                  <a:pt x="298704" y="185928"/>
                </a:lnTo>
                <a:lnTo>
                  <a:pt x="278892" y="188976"/>
                </a:lnTo>
                <a:lnTo>
                  <a:pt x="217932" y="193548"/>
                </a:lnTo>
                <a:lnTo>
                  <a:pt x="320040" y="193548"/>
                </a:lnTo>
                <a:lnTo>
                  <a:pt x="370332" y="176784"/>
                </a:lnTo>
                <a:lnTo>
                  <a:pt x="408432" y="153924"/>
                </a:lnTo>
                <a:lnTo>
                  <a:pt x="417576" y="144780"/>
                </a:lnTo>
                <a:lnTo>
                  <a:pt x="425196" y="135636"/>
                </a:lnTo>
                <a:close/>
              </a:path>
              <a:path w="436245" h="205740">
                <a:moveTo>
                  <a:pt x="419100" y="118872"/>
                </a:moveTo>
                <a:lnTo>
                  <a:pt x="414528" y="128016"/>
                </a:lnTo>
                <a:lnTo>
                  <a:pt x="406908" y="137160"/>
                </a:lnTo>
                <a:lnTo>
                  <a:pt x="408432" y="135636"/>
                </a:lnTo>
                <a:lnTo>
                  <a:pt x="425196" y="135636"/>
                </a:lnTo>
                <a:lnTo>
                  <a:pt x="425196" y="134112"/>
                </a:lnTo>
                <a:lnTo>
                  <a:pt x="429768" y="124968"/>
                </a:lnTo>
                <a:lnTo>
                  <a:pt x="431292" y="124968"/>
                </a:lnTo>
                <a:lnTo>
                  <a:pt x="432598" y="120396"/>
                </a:lnTo>
                <a:lnTo>
                  <a:pt x="419100" y="120396"/>
                </a:lnTo>
                <a:lnTo>
                  <a:pt x="419100" y="118872"/>
                </a:lnTo>
                <a:close/>
              </a:path>
              <a:path w="436245" h="205740">
                <a:moveTo>
                  <a:pt x="16256" y="118872"/>
                </a:moveTo>
                <a:lnTo>
                  <a:pt x="15240" y="118872"/>
                </a:lnTo>
                <a:lnTo>
                  <a:pt x="16764" y="120396"/>
                </a:lnTo>
                <a:lnTo>
                  <a:pt x="16256" y="118872"/>
                </a:lnTo>
                <a:close/>
              </a:path>
              <a:path w="436245" h="205740">
                <a:moveTo>
                  <a:pt x="422148" y="111252"/>
                </a:moveTo>
                <a:lnTo>
                  <a:pt x="419100" y="120396"/>
                </a:lnTo>
                <a:lnTo>
                  <a:pt x="432598" y="120396"/>
                </a:lnTo>
                <a:lnTo>
                  <a:pt x="434340" y="114300"/>
                </a:lnTo>
                <a:lnTo>
                  <a:pt x="434340" y="112776"/>
                </a:lnTo>
                <a:lnTo>
                  <a:pt x="422148" y="112776"/>
                </a:lnTo>
                <a:lnTo>
                  <a:pt x="422148" y="111252"/>
                </a:lnTo>
                <a:close/>
              </a:path>
              <a:path w="436245" h="205740">
                <a:moveTo>
                  <a:pt x="13716" y="111252"/>
                </a:moveTo>
                <a:lnTo>
                  <a:pt x="13716" y="112776"/>
                </a:lnTo>
                <a:lnTo>
                  <a:pt x="14224" y="112776"/>
                </a:lnTo>
                <a:lnTo>
                  <a:pt x="13716" y="111252"/>
                </a:lnTo>
                <a:close/>
              </a:path>
              <a:path w="436245" h="205740">
                <a:moveTo>
                  <a:pt x="432598" y="85344"/>
                </a:moveTo>
                <a:lnTo>
                  <a:pt x="419100" y="85344"/>
                </a:lnTo>
                <a:lnTo>
                  <a:pt x="422148" y="94488"/>
                </a:lnTo>
                <a:lnTo>
                  <a:pt x="422148" y="112776"/>
                </a:lnTo>
                <a:lnTo>
                  <a:pt x="434340" y="112776"/>
                </a:lnTo>
                <a:lnTo>
                  <a:pt x="435864" y="103632"/>
                </a:lnTo>
                <a:lnTo>
                  <a:pt x="435864" y="102108"/>
                </a:lnTo>
                <a:lnTo>
                  <a:pt x="434340" y="92964"/>
                </a:lnTo>
                <a:lnTo>
                  <a:pt x="434340" y="91440"/>
                </a:lnTo>
                <a:lnTo>
                  <a:pt x="432598" y="85344"/>
                </a:lnTo>
                <a:close/>
              </a:path>
              <a:path w="436245" h="205740">
                <a:moveTo>
                  <a:pt x="12309" y="102928"/>
                </a:moveTo>
                <a:lnTo>
                  <a:pt x="12192" y="103632"/>
                </a:lnTo>
                <a:lnTo>
                  <a:pt x="12409" y="103632"/>
                </a:lnTo>
                <a:lnTo>
                  <a:pt x="12309" y="102928"/>
                </a:lnTo>
                <a:close/>
              </a:path>
              <a:path w="436245" h="205740">
                <a:moveTo>
                  <a:pt x="12446" y="102108"/>
                </a:moveTo>
                <a:lnTo>
                  <a:pt x="12192" y="102108"/>
                </a:lnTo>
                <a:lnTo>
                  <a:pt x="12309" y="102928"/>
                </a:lnTo>
                <a:lnTo>
                  <a:pt x="12446" y="102108"/>
                </a:lnTo>
                <a:close/>
              </a:path>
              <a:path w="436245" h="205740">
                <a:moveTo>
                  <a:pt x="16764" y="85344"/>
                </a:moveTo>
                <a:lnTo>
                  <a:pt x="15240" y="86868"/>
                </a:lnTo>
                <a:lnTo>
                  <a:pt x="16256" y="86868"/>
                </a:lnTo>
                <a:lnTo>
                  <a:pt x="16764" y="85344"/>
                </a:lnTo>
                <a:close/>
              </a:path>
              <a:path w="436245" h="205740">
                <a:moveTo>
                  <a:pt x="320040" y="12192"/>
                </a:moveTo>
                <a:lnTo>
                  <a:pt x="217932" y="12192"/>
                </a:lnTo>
                <a:lnTo>
                  <a:pt x="280416" y="16764"/>
                </a:lnTo>
                <a:lnTo>
                  <a:pt x="298704" y="19812"/>
                </a:lnTo>
                <a:lnTo>
                  <a:pt x="350520" y="35052"/>
                </a:lnTo>
                <a:lnTo>
                  <a:pt x="390144" y="54864"/>
                </a:lnTo>
                <a:lnTo>
                  <a:pt x="419100" y="86868"/>
                </a:lnTo>
                <a:lnTo>
                  <a:pt x="419100" y="85344"/>
                </a:lnTo>
                <a:lnTo>
                  <a:pt x="432598" y="85344"/>
                </a:lnTo>
                <a:lnTo>
                  <a:pt x="431292" y="80772"/>
                </a:lnTo>
                <a:lnTo>
                  <a:pt x="429768" y="80772"/>
                </a:lnTo>
                <a:lnTo>
                  <a:pt x="425196" y="71628"/>
                </a:lnTo>
                <a:lnTo>
                  <a:pt x="425196" y="70104"/>
                </a:lnTo>
                <a:lnTo>
                  <a:pt x="417576" y="60960"/>
                </a:lnTo>
                <a:lnTo>
                  <a:pt x="384048" y="36576"/>
                </a:lnTo>
                <a:lnTo>
                  <a:pt x="336804" y="16764"/>
                </a:lnTo>
                <a:lnTo>
                  <a:pt x="320040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0548" y="8235691"/>
            <a:ext cx="443865" cy="204470"/>
          </a:xfrm>
          <a:custGeom>
            <a:avLst/>
            <a:gdLst/>
            <a:ahLst/>
            <a:cxnLst/>
            <a:rect l="l" t="t" r="r" b="b"/>
            <a:pathLst>
              <a:path w="443864" h="204470">
                <a:moveTo>
                  <a:pt x="243840" y="0"/>
                </a:moveTo>
                <a:lnTo>
                  <a:pt x="198120" y="0"/>
                </a:lnTo>
                <a:lnTo>
                  <a:pt x="176784" y="1524"/>
                </a:lnTo>
                <a:lnTo>
                  <a:pt x="156972" y="4572"/>
                </a:lnTo>
                <a:lnTo>
                  <a:pt x="135636" y="7620"/>
                </a:lnTo>
                <a:lnTo>
                  <a:pt x="99060" y="16764"/>
                </a:lnTo>
                <a:lnTo>
                  <a:pt x="82296" y="22860"/>
                </a:lnTo>
                <a:lnTo>
                  <a:pt x="51816" y="35052"/>
                </a:lnTo>
                <a:lnTo>
                  <a:pt x="39624" y="44196"/>
                </a:lnTo>
                <a:lnTo>
                  <a:pt x="27432" y="51816"/>
                </a:lnTo>
                <a:lnTo>
                  <a:pt x="18288" y="60960"/>
                </a:lnTo>
                <a:lnTo>
                  <a:pt x="10668" y="70104"/>
                </a:lnTo>
                <a:lnTo>
                  <a:pt x="4572" y="79248"/>
                </a:lnTo>
                <a:lnTo>
                  <a:pt x="4572" y="80772"/>
                </a:lnTo>
                <a:lnTo>
                  <a:pt x="1524" y="89916"/>
                </a:lnTo>
                <a:lnTo>
                  <a:pt x="1524" y="91440"/>
                </a:lnTo>
                <a:lnTo>
                  <a:pt x="0" y="102108"/>
                </a:lnTo>
                <a:lnTo>
                  <a:pt x="0" y="103632"/>
                </a:lnTo>
                <a:lnTo>
                  <a:pt x="1524" y="112776"/>
                </a:lnTo>
                <a:lnTo>
                  <a:pt x="1524" y="114300"/>
                </a:lnTo>
                <a:lnTo>
                  <a:pt x="4572" y="123444"/>
                </a:lnTo>
                <a:lnTo>
                  <a:pt x="4572" y="124968"/>
                </a:lnTo>
                <a:lnTo>
                  <a:pt x="10668" y="134112"/>
                </a:lnTo>
                <a:lnTo>
                  <a:pt x="10668" y="135636"/>
                </a:lnTo>
                <a:lnTo>
                  <a:pt x="39624" y="161544"/>
                </a:lnTo>
                <a:lnTo>
                  <a:pt x="82296" y="182880"/>
                </a:lnTo>
                <a:lnTo>
                  <a:pt x="99060" y="187452"/>
                </a:lnTo>
                <a:lnTo>
                  <a:pt x="117348" y="193548"/>
                </a:lnTo>
                <a:lnTo>
                  <a:pt x="156972" y="199644"/>
                </a:lnTo>
                <a:lnTo>
                  <a:pt x="178308" y="202692"/>
                </a:lnTo>
                <a:lnTo>
                  <a:pt x="199644" y="204216"/>
                </a:lnTo>
                <a:lnTo>
                  <a:pt x="243840" y="204216"/>
                </a:lnTo>
                <a:lnTo>
                  <a:pt x="265176" y="202692"/>
                </a:lnTo>
                <a:lnTo>
                  <a:pt x="286512" y="199644"/>
                </a:lnTo>
                <a:lnTo>
                  <a:pt x="326136" y="193548"/>
                </a:lnTo>
                <a:lnTo>
                  <a:pt x="330327" y="192024"/>
                </a:lnTo>
                <a:lnTo>
                  <a:pt x="199644" y="192024"/>
                </a:lnTo>
                <a:lnTo>
                  <a:pt x="178308" y="190500"/>
                </a:lnTo>
                <a:lnTo>
                  <a:pt x="138684" y="184404"/>
                </a:lnTo>
                <a:lnTo>
                  <a:pt x="86868" y="170688"/>
                </a:lnTo>
                <a:lnTo>
                  <a:pt x="57912" y="156972"/>
                </a:lnTo>
                <a:lnTo>
                  <a:pt x="45720" y="150876"/>
                </a:lnTo>
                <a:lnTo>
                  <a:pt x="27432" y="135636"/>
                </a:lnTo>
                <a:lnTo>
                  <a:pt x="22352" y="128016"/>
                </a:lnTo>
                <a:lnTo>
                  <a:pt x="21336" y="128016"/>
                </a:lnTo>
                <a:lnTo>
                  <a:pt x="16764" y="118872"/>
                </a:lnTo>
                <a:lnTo>
                  <a:pt x="14224" y="111252"/>
                </a:lnTo>
                <a:lnTo>
                  <a:pt x="13716" y="111252"/>
                </a:lnTo>
                <a:lnTo>
                  <a:pt x="12446" y="103632"/>
                </a:lnTo>
                <a:lnTo>
                  <a:pt x="12192" y="103632"/>
                </a:lnTo>
                <a:lnTo>
                  <a:pt x="12192" y="102108"/>
                </a:lnTo>
                <a:lnTo>
                  <a:pt x="12409" y="102108"/>
                </a:lnTo>
                <a:lnTo>
                  <a:pt x="13716" y="92964"/>
                </a:lnTo>
                <a:lnTo>
                  <a:pt x="14224" y="92964"/>
                </a:lnTo>
                <a:lnTo>
                  <a:pt x="16764" y="85344"/>
                </a:lnTo>
                <a:lnTo>
                  <a:pt x="17417" y="85344"/>
                </a:lnTo>
                <a:lnTo>
                  <a:pt x="21336" y="76200"/>
                </a:lnTo>
                <a:lnTo>
                  <a:pt x="22352" y="76200"/>
                </a:lnTo>
                <a:lnTo>
                  <a:pt x="27432" y="68580"/>
                </a:lnTo>
                <a:lnTo>
                  <a:pt x="36576" y="60960"/>
                </a:lnTo>
                <a:lnTo>
                  <a:pt x="71628" y="39624"/>
                </a:lnTo>
                <a:lnTo>
                  <a:pt x="120396" y="24384"/>
                </a:lnTo>
                <a:lnTo>
                  <a:pt x="158496" y="16764"/>
                </a:lnTo>
                <a:lnTo>
                  <a:pt x="220980" y="12192"/>
                </a:lnTo>
                <a:lnTo>
                  <a:pt x="324612" y="12192"/>
                </a:lnTo>
                <a:lnTo>
                  <a:pt x="306324" y="7620"/>
                </a:lnTo>
                <a:lnTo>
                  <a:pt x="286512" y="4572"/>
                </a:lnTo>
                <a:lnTo>
                  <a:pt x="265176" y="1524"/>
                </a:lnTo>
                <a:lnTo>
                  <a:pt x="243840" y="0"/>
                </a:lnTo>
                <a:close/>
              </a:path>
              <a:path w="443864" h="204470">
                <a:moveTo>
                  <a:pt x="436626" y="126492"/>
                </a:moveTo>
                <a:lnTo>
                  <a:pt x="422148" y="126492"/>
                </a:lnTo>
                <a:lnTo>
                  <a:pt x="414528" y="135636"/>
                </a:lnTo>
                <a:lnTo>
                  <a:pt x="396240" y="150876"/>
                </a:lnTo>
                <a:lnTo>
                  <a:pt x="355092" y="170688"/>
                </a:lnTo>
                <a:lnTo>
                  <a:pt x="303276" y="184404"/>
                </a:lnTo>
                <a:lnTo>
                  <a:pt x="263652" y="190500"/>
                </a:lnTo>
                <a:lnTo>
                  <a:pt x="242316" y="192024"/>
                </a:lnTo>
                <a:lnTo>
                  <a:pt x="330327" y="192024"/>
                </a:lnTo>
                <a:lnTo>
                  <a:pt x="342900" y="187452"/>
                </a:lnTo>
                <a:lnTo>
                  <a:pt x="361188" y="182880"/>
                </a:lnTo>
                <a:lnTo>
                  <a:pt x="376428" y="175260"/>
                </a:lnTo>
                <a:lnTo>
                  <a:pt x="390144" y="169164"/>
                </a:lnTo>
                <a:lnTo>
                  <a:pt x="403860" y="161544"/>
                </a:lnTo>
                <a:lnTo>
                  <a:pt x="425196" y="143256"/>
                </a:lnTo>
                <a:lnTo>
                  <a:pt x="431292" y="134112"/>
                </a:lnTo>
                <a:lnTo>
                  <a:pt x="432816" y="134112"/>
                </a:lnTo>
                <a:lnTo>
                  <a:pt x="436626" y="126492"/>
                </a:lnTo>
                <a:close/>
              </a:path>
              <a:path w="443864" h="204470">
                <a:moveTo>
                  <a:pt x="21336" y="126492"/>
                </a:moveTo>
                <a:lnTo>
                  <a:pt x="21336" y="128016"/>
                </a:lnTo>
                <a:lnTo>
                  <a:pt x="22352" y="128016"/>
                </a:lnTo>
                <a:lnTo>
                  <a:pt x="21336" y="126492"/>
                </a:lnTo>
                <a:close/>
              </a:path>
              <a:path w="443864" h="204470">
                <a:moveTo>
                  <a:pt x="441960" y="109728"/>
                </a:moveTo>
                <a:lnTo>
                  <a:pt x="429768" y="109728"/>
                </a:lnTo>
                <a:lnTo>
                  <a:pt x="426720" y="118872"/>
                </a:lnTo>
                <a:lnTo>
                  <a:pt x="420624" y="128016"/>
                </a:lnTo>
                <a:lnTo>
                  <a:pt x="422148" y="126492"/>
                </a:lnTo>
                <a:lnTo>
                  <a:pt x="436626" y="126492"/>
                </a:lnTo>
                <a:lnTo>
                  <a:pt x="437388" y="124968"/>
                </a:lnTo>
                <a:lnTo>
                  <a:pt x="437388" y="123444"/>
                </a:lnTo>
                <a:lnTo>
                  <a:pt x="441960" y="114300"/>
                </a:lnTo>
                <a:lnTo>
                  <a:pt x="441960" y="109728"/>
                </a:lnTo>
                <a:close/>
              </a:path>
              <a:path w="443864" h="204470">
                <a:moveTo>
                  <a:pt x="13716" y="109728"/>
                </a:moveTo>
                <a:lnTo>
                  <a:pt x="13716" y="111252"/>
                </a:lnTo>
                <a:lnTo>
                  <a:pt x="14224" y="111252"/>
                </a:lnTo>
                <a:lnTo>
                  <a:pt x="13716" y="109728"/>
                </a:lnTo>
                <a:close/>
              </a:path>
              <a:path w="443864" h="204470">
                <a:moveTo>
                  <a:pt x="429650" y="102811"/>
                </a:moveTo>
                <a:lnTo>
                  <a:pt x="428244" y="111252"/>
                </a:lnTo>
                <a:lnTo>
                  <a:pt x="429768" y="109728"/>
                </a:lnTo>
                <a:lnTo>
                  <a:pt x="441960" y="109728"/>
                </a:lnTo>
                <a:lnTo>
                  <a:pt x="441960" y="103632"/>
                </a:lnTo>
                <a:lnTo>
                  <a:pt x="429768" y="103632"/>
                </a:lnTo>
                <a:lnTo>
                  <a:pt x="429650" y="102811"/>
                </a:lnTo>
                <a:close/>
              </a:path>
              <a:path w="443864" h="204470">
                <a:moveTo>
                  <a:pt x="12309" y="102811"/>
                </a:moveTo>
                <a:lnTo>
                  <a:pt x="12192" y="103632"/>
                </a:lnTo>
                <a:lnTo>
                  <a:pt x="12446" y="103632"/>
                </a:lnTo>
                <a:lnTo>
                  <a:pt x="12309" y="102811"/>
                </a:lnTo>
                <a:close/>
              </a:path>
              <a:path w="443864" h="204470">
                <a:moveTo>
                  <a:pt x="443484" y="102108"/>
                </a:moveTo>
                <a:lnTo>
                  <a:pt x="429768" y="102108"/>
                </a:lnTo>
                <a:lnTo>
                  <a:pt x="429768" y="103632"/>
                </a:lnTo>
                <a:lnTo>
                  <a:pt x="441960" y="103632"/>
                </a:lnTo>
                <a:lnTo>
                  <a:pt x="443484" y="102108"/>
                </a:lnTo>
                <a:close/>
              </a:path>
              <a:path w="443864" h="204470">
                <a:moveTo>
                  <a:pt x="12409" y="102108"/>
                </a:moveTo>
                <a:lnTo>
                  <a:pt x="12192" y="102108"/>
                </a:lnTo>
                <a:lnTo>
                  <a:pt x="12309" y="102811"/>
                </a:lnTo>
                <a:lnTo>
                  <a:pt x="12409" y="102108"/>
                </a:lnTo>
                <a:close/>
              </a:path>
              <a:path w="443864" h="204470">
                <a:moveTo>
                  <a:pt x="428244" y="92964"/>
                </a:moveTo>
                <a:lnTo>
                  <a:pt x="429650" y="102811"/>
                </a:lnTo>
                <a:lnTo>
                  <a:pt x="429768" y="102108"/>
                </a:lnTo>
                <a:lnTo>
                  <a:pt x="441960" y="102108"/>
                </a:lnTo>
                <a:lnTo>
                  <a:pt x="441960" y="94488"/>
                </a:lnTo>
                <a:lnTo>
                  <a:pt x="429768" y="94488"/>
                </a:lnTo>
                <a:lnTo>
                  <a:pt x="428244" y="92964"/>
                </a:lnTo>
                <a:close/>
              </a:path>
              <a:path w="443864" h="204470">
                <a:moveTo>
                  <a:pt x="14224" y="92964"/>
                </a:moveTo>
                <a:lnTo>
                  <a:pt x="13716" y="92964"/>
                </a:lnTo>
                <a:lnTo>
                  <a:pt x="13716" y="94488"/>
                </a:lnTo>
                <a:lnTo>
                  <a:pt x="14224" y="92964"/>
                </a:lnTo>
                <a:close/>
              </a:path>
              <a:path w="443864" h="204470">
                <a:moveTo>
                  <a:pt x="439674" y="85344"/>
                </a:moveTo>
                <a:lnTo>
                  <a:pt x="426720" y="85344"/>
                </a:lnTo>
                <a:lnTo>
                  <a:pt x="429768" y="94488"/>
                </a:lnTo>
                <a:lnTo>
                  <a:pt x="441960" y="94488"/>
                </a:lnTo>
                <a:lnTo>
                  <a:pt x="441960" y="89916"/>
                </a:lnTo>
                <a:lnTo>
                  <a:pt x="439674" y="85344"/>
                </a:lnTo>
                <a:close/>
              </a:path>
              <a:path w="443864" h="204470">
                <a:moveTo>
                  <a:pt x="17417" y="85344"/>
                </a:moveTo>
                <a:lnTo>
                  <a:pt x="16764" y="85344"/>
                </a:lnTo>
                <a:lnTo>
                  <a:pt x="16764" y="86868"/>
                </a:lnTo>
                <a:lnTo>
                  <a:pt x="17417" y="85344"/>
                </a:lnTo>
                <a:close/>
              </a:path>
              <a:path w="443864" h="204470">
                <a:moveTo>
                  <a:pt x="420624" y="76200"/>
                </a:moveTo>
                <a:lnTo>
                  <a:pt x="426720" y="86868"/>
                </a:lnTo>
                <a:lnTo>
                  <a:pt x="426720" y="85344"/>
                </a:lnTo>
                <a:lnTo>
                  <a:pt x="439674" y="85344"/>
                </a:lnTo>
                <a:lnTo>
                  <a:pt x="437388" y="80772"/>
                </a:lnTo>
                <a:lnTo>
                  <a:pt x="437388" y="79248"/>
                </a:lnTo>
                <a:lnTo>
                  <a:pt x="436626" y="77724"/>
                </a:lnTo>
                <a:lnTo>
                  <a:pt x="422148" y="77724"/>
                </a:lnTo>
                <a:lnTo>
                  <a:pt x="420624" y="76200"/>
                </a:lnTo>
                <a:close/>
              </a:path>
              <a:path w="443864" h="204470">
                <a:moveTo>
                  <a:pt x="22352" y="76200"/>
                </a:moveTo>
                <a:lnTo>
                  <a:pt x="21336" y="76200"/>
                </a:lnTo>
                <a:lnTo>
                  <a:pt x="21336" y="77724"/>
                </a:lnTo>
                <a:lnTo>
                  <a:pt x="22352" y="76200"/>
                </a:lnTo>
                <a:close/>
              </a:path>
              <a:path w="443864" h="204470">
                <a:moveTo>
                  <a:pt x="430276" y="68580"/>
                </a:moveTo>
                <a:lnTo>
                  <a:pt x="414528" y="68580"/>
                </a:lnTo>
                <a:lnTo>
                  <a:pt x="422148" y="77724"/>
                </a:lnTo>
                <a:lnTo>
                  <a:pt x="436626" y="77724"/>
                </a:lnTo>
                <a:lnTo>
                  <a:pt x="432816" y="70104"/>
                </a:lnTo>
                <a:lnTo>
                  <a:pt x="431292" y="70104"/>
                </a:lnTo>
                <a:lnTo>
                  <a:pt x="430276" y="68580"/>
                </a:lnTo>
                <a:close/>
              </a:path>
              <a:path w="443864" h="204470">
                <a:moveTo>
                  <a:pt x="324612" y="12192"/>
                </a:moveTo>
                <a:lnTo>
                  <a:pt x="220980" y="12192"/>
                </a:lnTo>
                <a:lnTo>
                  <a:pt x="284988" y="16764"/>
                </a:lnTo>
                <a:lnTo>
                  <a:pt x="303276" y="19812"/>
                </a:lnTo>
                <a:lnTo>
                  <a:pt x="323088" y="24384"/>
                </a:lnTo>
                <a:lnTo>
                  <a:pt x="356616" y="33528"/>
                </a:lnTo>
                <a:lnTo>
                  <a:pt x="370332" y="39624"/>
                </a:lnTo>
                <a:lnTo>
                  <a:pt x="384048" y="47244"/>
                </a:lnTo>
                <a:lnTo>
                  <a:pt x="396240" y="53340"/>
                </a:lnTo>
                <a:lnTo>
                  <a:pt x="406908" y="60960"/>
                </a:lnTo>
                <a:lnTo>
                  <a:pt x="414528" y="70104"/>
                </a:lnTo>
                <a:lnTo>
                  <a:pt x="414528" y="68580"/>
                </a:lnTo>
                <a:lnTo>
                  <a:pt x="430276" y="68580"/>
                </a:lnTo>
                <a:lnTo>
                  <a:pt x="425196" y="60960"/>
                </a:lnTo>
                <a:lnTo>
                  <a:pt x="423672" y="60960"/>
                </a:lnTo>
                <a:lnTo>
                  <a:pt x="423672" y="59436"/>
                </a:lnTo>
                <a:lnTo>
                  <a:pt x="414528" y="51816"/>
                </a:lnTo>
                <a:lnTo>
                  <a:pt x="402336" y="42672"/>
                </a:lnTo>
                <a:lnTo>
                  <a:pt x="390144" y="35052"/>
                </a:lnTo>
                <a:lnTo>
                  <a:pt x="376428" y="28956"/>
                </a:lnTo>
                <a:lnTo>
                  <a:pt x="359664" y="21336"/>
                </a:lnTo>
                <a:lnTo>
                  <a:pt x="342900" y="16764"/>
                </a:lnTo>
                <a:lnTo>
                  <a:pt x="324612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2656" y="8705082"/>
            <a:ext cx="449580" cy="160020"/>
          </a:xfrm>
          <a:custGeom>
            <a:avLst/>
            <a:gdLst/>
            <a:ahLst/>
            <a:cxnLst/>
            <a:rect l="l" t="t" r="r" b="b"/>
            <a:pathLst>
              <a:path w="449579" h="160020">
                <a:moveTo>
                  <a:pt x="246888" y="0"/>
                </a:moveTo>
                <a:lnTo>
                  <a:pt x="202692" y="0"/>
                </a:lnTo>
                <a:lnTo>
                  <a:pt x="179832" y="1524"/>
                </a:lnTo>
                <a:lnTo>
                  <a:pt x="160020" y="3048"/>
                </a:lnTo>
                <a:lnTo>
                  <a:pt x="138684" y="6096"/>
                </a:lnTo>
                <a:lnTo>
                  <a:pt x="120396" y="9144"/>
                </a:lnTo>
                <a:lnTo>
                  <a:pt x="100584" y="12192"/>
                </a:lnTo>
                <a:lnTo>
                  <a:pt x="53340" y="27432"/>
                </a:lnTo>
                <a:lnTo>
                  <a:pt x="19812" y="47244"/>
                </a:lnTo>
                <a:lnTo>
                  <a:pt x="12192" y="53340"/>
                </a:lnTo>
                <a:lnTo>
                  <a:pt x="10668" y="53340"/>
                </a:lnTo>
                <a:lnTo>
                  <a:pt x="10668" y="54864"/>
                </a:lnTo>
                <a:lnTo>
                  <a:pt x="6096" y="60960"/>
                </a:lnTo>
                <a:lnTo>
                  <a:pt x="6096" y="62484"/>
                </a:lnTo>
                <a:lnTo>
                  <a:pt x="4572" y="62484"/>
                </a:lnTo>
                <a:lnTo>
                  <a:pt x="1524" y="70104"/>
                </a:lnTo>
                <a:lnTo>
                  <a:pt x="1524" y="71628"/>
                </a:lnTo>
                <a:lnTo>
                  <a:pt x="0" y="74676"/>
                </a:lnTo>
                <a:lnTo>
                  <a:pt x="0" y="85344"/>
                </a:lnTo>
                <a:lnTo>
                  <a:pt x="1524" y="89916"/>
                </a:lnTo>
                <a:lnTo>
                  <a:pt x="4572" y="97536"/>
                </a:lnTo>
                <a:lnTo>
                  <a:pt x="6096" y="99060"/>
                </a:lnTo>
                <a:lnTo>
                  <a:pt x="10668" y="106680"/>
                </a:lnTo>
                <a:lnTo>
                  <a:pt x="12192" y="106680"/>
                </a:lnTo>
                <a:lnTo>
                  <a:pt x="19812" y="114300"/>
                </a:lnTo>
                <a:lnTo>
                  <a:pt x="30480" y="120396"/>
                </a:lnTo>
                <a:lnTo>
                  <a:pt x="41148" y="128016"/>
                </a:lnTo>
                <a:lnTo>
                  <a:pt x="54864" y="132588"/>
                </a:lnTo>
                <a:lnTo>
                  <a:pt x="68580" y="138684"/>
                </a:lnTo>
                <a:lnTo>
                  <a:pt x="83820" y="143256"/>
                </a:lnTo>
                <a:lnTo>
                  <a:pt x="120396" y="152400"/>
                </a:lnTo>
                <a:lnTo>
                  <a:pt x="138684" y="155448"/>
                </a:lnTo>
                <a:lnTo>
                  <a:pt x="202692" y="160020"/>
                </a:lnTo>
                <a:lnTo>
                  <a:pt x="248412" y="160020"/>
                </a:lnTo>
                <a:lnTo>
                  <a:pt x="310896" y="155448"/>
                </a:lnTo>
                <a:lnTo>
                  <a:pt x="330708" y="152400"/>
                </a:lnTo>
                <a:lnTo>
                  <a:pt x="348996" y="147828"/>
                </a:lnTo>
                <a:lnTo>
                  <a:pt x="202692" y="147828"/>
                </a:lnTo>
                <a:lnTo>
                  <a:pt x="160020" y="144780"/>
                </a:lnTo>
                <a:lnTo>
                  <a:pt x="103632" y="135636"/>
                </a:lnTo>
                <a:lnTo>
                  <a:pt x="57912" y="121920"/>
                </a:lnTo>
                <a:lnTo>
                  <a:pt x="21717" y="99060"/>
                </a:lnTo>
                <a:lnTo>
                  <a:pt x="21336" y="99060"/>
                </a:lnTo>
                <a:lnTo>
                  <a:pt x="19812" y="97536"/>
                </a:lnTo>
                <a:lnTo>
                  <a:pt x="20116" y="97536"/>
                </a:lnTo>
                <a:lnTo>
                  <a:pt x="15240" y="91440"/>
                </a:lnTo>
                <a:lnTo>
                  <a:pt x="16154" y="91440"/>
                </a:lnTo>
                <a:lnTo>
                  <a:pt x="14325" y="86868"/>
                </a:lnTo>
                <a:lnTo>
                  <a:pt x="13716" y="86868"/>
                </a:lnTo>
                <a:lnTo>
                  <a:pt x="12192" y="82296"/>
                </a:lnTo>
                <a:lnTo>
                  <a:pt x="13208" y="82296"/>
                </a:lnTo>
                <a:lnTo>
                  <a:pt x="12700" y="80772"/>
                </a:lnTo>
                <a:lnTo>
                  <a:pt x="12192" y="80772"/>
                </a:lnTo>
                <a:lnTo>
                  <a:pt x="12192" y="79248"/>
                </a:lnTo>
                <a:lnTo>
                  <a:pt x="12700" y="79248"/>
                </a:lnTo>
                <a:lnTo>
                  <a:pt x="13208" y="77724"/>
                </a:lnTo>
                <a:lnTo>
                  <a:pt x="12192" y="77724"/>
                </a:lnTo>
                <a:lnTo>
                  <a:pt x="16764" y="68580"/>
                </a:lnTo>
                <a:lnTo>
                  <a:pt x="15240" y="68580"/>
                </a:lnTo>
                <a:lnTo>
                  <a:pt x="27432" y="56388"/>
                </a:lnTo>
                <a:lnTo>
                  <a:pt x="73152" y="33528"/>
                </a:lnTo>
                <a:lnTo>
                  <a:pt x="121920" y="21336"/>
                </a:lnTo>
                <a:lnTo>
                  <a:pt x="161544" y="15240"/>
                </a:lnTo>
                <a:lnTo>
                  <a:pt x="202692" y="12192"/>
                </a:lnTo>
                <a:lnTo>
                  <a:pt x="348996" y="12192"/>
                </a:lnTo>
                <a:lnTo>
                  <a:pt x="330708" y="9144"/>
                </a:lnTo>
                <a:lnTo>
                  <a:pt x="291084" y="3048"/>
                </a:lnTo>
                <a:lnTo>
                  <a:pt x="246888" y="0"/>
                </a:lnTo>
                <a:close/>
              </a:path>
              <a:path w="449579" h="160020">
                <a:moveTo>
                  <a:pt x="428921" y="98213"/>
                </a:moveTo>
                <a:lnTo>
                  <a:pt x="391668" y="121920"/>
                </a:lnTo>
                <a:lnTo>
                  <a:pt x="345948" y="135636"/>
                </a:lnTo>
                <a:lnTo>
                  <a:pt x="289560" y="144780"/>
                </a:lnTo>
                <a:lnTo>
                  <a:pt x="246888" y="147828"/>
                </a:lnTo>
                <a:lnTo>
                  <a:pt x="348996" y="147828"/>
                </a:lnTo>
                <a:lnTo>
                  <a:pt x="409956" y="126492"/>
                </a:lnTo>
                <a:lnTo>
                  <a:pt x="445008" y="99060"/>
                </a:lnTo>
                <a:lnTo>
                  <a:pt x="428244" y="99060"/>
                </a:lnTo>
                <a:lnTo>
                  <a:pt x="428921" y="98213"/>
                </a:lnTo>
                <a:close/>
              </a:path>
              <a:path w="449579" h="160020">
                <a:moveTo>
                  <a:pt x="19812" y="97536"/>
                </a:moveTo>
                <a:lnTo>
                  <a:pt x="21336" y="99060"/>
                </a:lnTo>
                <a:lnTo>
                  <a:pt x="20658" y="98213"/>
                </a:lnTo>
                <a:lnTo>
                  <a:pt x="19812" y="97536"/>
                </a:lnTo>
                <a:close/>
              </a:path>
              <a:path w="449579" h="160020">
                <a:moveTo>
                  <a:pt x="20658" y="98213"/>
                </a:moveTo>
                <a:lnTo>
                  <a:pt x="21336" y="99060"/>
                </a:lnTo>
                <a:lnTo>
                  <a:pt x="21717" y="99060"/>
                </a:lnTo>
                <a:lnTo>
                  <a:pt x="20658" y="98213"/>
                </a:lnTo>
                <a:close/>
              </a:path>
              <a:path w="449579" h="160020">
                <a:moveTo>
                  <a:pt x="429768" y="97536"/>
                </a:moveTo>
                <a:lnTo>
                  <a:pt x="428921" y="98213"/>
                </a:lnTo>
                <a:lnTo>
                  <a:pt x="428244" y="99060"/>
                </a:lnTo>
                <a:lnTo>
                  <a:pt x="429768" y="97536"/>
                </a:lnTo>
                <a:close/>
              </a:path>
              <a:path w="449579" h="160020">
                <a:moveTo>
                  <a:pt x="445008" y="97536"/>
                </a:moveTo>
                <a:lnTo>
                  <a:pt x="429768" y="97536"/>
                </a:lnTo>
                <a:lnTo>
                  <a:pt x="428244" y="99060"/>
                </a:lnTo>
                <a:lnTo>
                  <a:pt x="445008" y="99060"/>
                </a:lnTo>
                <a:lnTo>
                  <a:pt x="445008" y="97536"/>
                </a:lnTo>
                <a:close/>
              </a:path>
              <a:path w="449579" h="160020">
                <a:moveTo>
                  <a:pt x="20116" y="97536"/>
                </a:moveTo>
                <a:lnTo>
                  <a:pt x="19812" y="97536"/>
                </a:lnTo>
                <a:lnTo>
                  <a:pt x="20658" y="98213"/>
                </a:lnTo>
                <a:lnTo>
                  <a:pt x="20116" y="97536"/>
                </a:lnTo>
                <a:close/>
              </a:path>
              <a:path w="449579" h="160020">
                <a:moveTo>
                  <a:pt x="447446" y="91440"/>
                </a:moveTo>
                <a:lnTo>
                  <a:pt x="434340" y="91440"/>
                </a:lnTo>
                <a:lnTo>
                  <a:pt x="428921" y="98213"/>
                </a:lnTo>
                <a:lnTo>
                  <a:pt x="429768" y="97536"/>
                </a:lnTo>
                <a:lnTo>
                  <a:pt x="445008" y="97536"/>
                </a:lnTo>
                <a:lnTo>
                  <a:pt x="447446" y="91440"/>
                </a:lnTo>
                <a:close/>
              </a:path>
              <a:path w="449579" h="160020">
                <a:moveTo>
                  <a:pt x="16154" y="91440"/>
                </a:moveTo>
                <a:lnTo>
                  <a:pt x="15240" y="91440"/>
                </a:lnTo>
                <a:lnTo>
                  <a:pt x="16764" y="92964"/>
                </a:lnTo>
                <a:lnTo>
                  <a:pt x="16154" y="91440"/>
                </a:lnTo>
                <a:close/>
              </a:path>
              <a:path w="449579" h="160020">
                <a:moveTo>
                  <a:pt x="449580" y="85344"/>
                </a:moveTo>
                <a:lnTo>
                  <a:pt x="437388" y="85344"/>
                </a:lnTo>
                <a:lnTo>
                  <a:pt x="432816" y="92964"/>
                </a:lnTo>
                <a:lnTo>
                  <a:pt x="434340" y="91440"/>
                </a:lnTo>
                <a:lnTo>
                  <a:pt x="447446" y="91440"/>
                </a:lnTo>
                <a:lnTo>
                  <a:pt x="448056" y="89916"/>
                </a:lnTo>
                <a:lnTo>
                  <a:pt x="449580" y="89916"/>
                </a:lnTo>
                <a:lnTo>
                  <a:pt x="449580" y="85344"/>
                </a:lnTo>
                <a:close/>
              </a:path>
              <a:path w="449579" h="160020">
                <a:moveTo>
                  <a:pt x="13716" y="85344"/>
                </a:moveTo>
                <a:lnTo>
                  <a:pt x="13716" y="86868"/>
                </a:lnTo>
                <a:lnTo>
                  <a:pt x="14325" y="86868"/>
                </a:lnTo>
                <a:lnTo>
                  <a:pt x="13716" y="85344"/>
                </a:lnTo>
                <a:close/>
              </a:path>
              <a:path w="449579" h="160020">
                <a:moveTo>
                  <a:pt x="437388" y="82296"/>
                </a:moveTo>
                <a:lnTo>
                  <a:pt x="435864" y="86868"/>
                </a:lnTo>
                <a:lnTo>
                  <a:pt x="437388" y="85344"/>
                </a:lnTo>
                <a:lnTo>
                  <a:pt x="449580" y="85344"/>
                </a:lnTo>
                <a:lnTo>
                  <a:pt x="449580" y="83820"/>
                </a:lnTo>
                <a:lnTo>
                  <a:pt x="437388" y="83820"/>
                </a:lnTo>
                <a:lnTo>
                  <a:pt x="437388" y="82296"/>
                </a:lnTo>
                <a:close/>
              </a:path>
              <a:path w="449579" h="160020">
                <a:moveTo>
                  <a:pt x="13208" y="82296"/>
                </a:moveTo>
                <a:lnTo>
                  <a:pt x="12192" y="82296"/>
                </a:lnTo>
                <a:lnTo>
                  <a:pt x="13716" y="83820"/>
                </a:lnTo>
                <a:lnTo>
                  <a:pt x="13208" y="82296"/>
                </a:lnTo>
                <a:close/>
              </a:path>
              <a:path w="449579" h="160020">
                <a:moveTo>
                  <a:pt x="449580" y="76200"/>
                </a:moveTo>
                <a:lnTo>
                  <a:pt x="437388" y="76200"/>
                </a:lnTo>
                <a:lnTo>
                  <a:pt x="437388" y="83820"/>
                </a:lnTo>
                <a:lnTo>
                  <a:pt x="449580" y="83820"/>
                </a:lnTo>
                <a:lnTo>
                  <a:pt x="449580" y="76200"/>
                </a:lnTo>
                <a:close/>
              </a:path>
              <a:path w="449579" h="160020">
                <a:moveTo>
                  <a:pt x="12192" y="79248"/>
                </a:moveTo>
                <a:lnTo>
                  <a:pt x="12192" y="80772"/>
                </a:lnTo>
                <a:lnTo>
                  <a:pt x="12446" y="80010"/>
                </a:lnTo>
                <a:lnTo>
                  <a:pt x="12192" y="79248"/>
                </a:lnTo>
                <a:close/>
              </a:path>
              <a:path w="449579" h="160020">
                <a:moveTo>
                  <a:pt x="12446" y="80010"/>
                </a:moveTo>
                <a:lnTo>
                  <a:pt x="12192" y="80772"/>
                </a:lnTo>
                <a:lnTo>
                  <a:pt x="12700" y="80772"/>
                </a:lnTo>
                <a:lnTo>
                  <a:pt x="12446" y="80010"/>
                </a:lnTo>
                <a:close/>
              </a:path>
              <a:path w="449579" h="160020">
                <a:moveTo>
                  <a:pt x="12700" y="79248"/>
                </a:moveTo>
                <a:lnTo>
                  <a:pt x="12192" y="79248"/>
                </a:lnTo>
                <a:lnTo>
                  <a:pt x="12446" y="80010"/>
                </a:lnTo>
                <a:lnTo>
                  <a:pt x="12700" y="79248"/>
                </a:lnTo>
                <a:close/>
              </a:path>
              <a:path w="449579" h="160020">
                <a:moveTo>
                  <a:pt x="13716" y="76200"/>
                </a:moveTo>
                <a:lnTo>
                  <a:pt x="12192" y="77724"/>
                </a:lnTo>
                <a:lnTo>
                  <a:pt x="13208" y="77724"/>
                </a:lnTo>
                <a:lnTo>
                  <a:pt x="13716" y="76200"/>
                </a:lnTo>
                <a:close/>
              </a:path>
              <a:path w="449579" h="160020">
                <a:moveTo>
                  <a:pt x="348996" y="12192"/>
                </a:moveTo>
                <a:lnTo>
                  <a:pt x="246888" y="12192"/>
                </a:lnTo>
                <a:lnTo>
                  <a:pt x="289560" y="15240"/>
                </a:lnTo>
                <a:lnTo>
                  <a:pt x="309372" y="18288"/>
                </a:lnTo>
                <a:lnTo>
                  <a:pt x="345948" y="24384"/>
                </a:lnTo>
                <a:lnTo>
                  <a:pt x="362712" y="28956"/>
                </a:lnTo>
                <a:lnTo>
                  <a:pt x="377952" y="33528"/>
                </a:lnTo>
                <a:lnTo>
                  <a:pt x="391668" y="39624"/>
                </a:lnTo>
                <a:lnTo>
                  <a:pt x="403860" y="44196"/>
                </a:lnTo>
                <a:lnTo>
                  <a:pt x="414528" y="50292"/>
                </a:lnTo>
                <a:lnTo>
                  <a:pt x="423672" y="56388"/>
                </a:lnTo>
                <a:lnTo>
                  <a:pt x="429768" y="62484"/>
                </a:lnTo>
                <a:lnTo>
                  <a:pt x="428244" y="62484"/>
                </a:lnTo>
                <a:lnTo>
                  <a:pt x="434340" y="68580"/>
                </a:lnTo>
                <a:lnTo>
                  <a:pt x="432816" y="68580"/>
                </a:lnTo>
                <a:lnTo>
                  <a:pt x="437388" y="74676"/>
                </a:lnTo>
                <a:lnTo>
                  <a:pt x="435864" y="74676"/>
                </a:lnTo>
                <a:lnTo>
                  <a:pt x="437388" y="77724"/>
                </a:lnTo>
                <a:lnTo>
                  <a:pt x="437388" y="76200"/>
                </a:lnTo>
                <a:lnTo>
                  <a:pt x="449580" y="76200"/>
                </a:lnTo>
                <a:lnTo>
                  <a:pt x="449580" y="71628"/>
                </a:lnTo>
                <a:lnTo>
                  <a:pt x="448056" y="70104"/>
                </a:lnTo>
                <a:lnTo>
                  <a:pt x="445008" y="62484"/>
                </a:lnTo>
                <a:lnTo>
                  <a:pt x="445008" y="60960"/>
                </a:lnTo>
                <a:lnTo>
                  <a:pt x="438912" y="54864"/>
                </a:lnTo>
                <a:lnTo>
                  <a:pt x="438912" y="53340"/>
                </a:lnTo>
                <a:lnTo>
                  <a:pt x="396240" y="27432"/>
                </a:lnTo>
                <a:lnTo>
                  <a:pt x="365760" y="16764"/>
                </a:lnTo>
                <a:lnTo>
                  <a:pt x="348996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06168" y="7635234"/>
            <a:ext cx="370840" cy="204470"/>
          </a:xfrm>
          <a:custGeom>
            <a:avLst/>
            <a:gdLst/>
            <a:ahLst/>
            <a:cxnLst/>
            <a:rect l="l" t="t" r="r" b="b"/>
            <a:pathLst>
              <a:path w="370839" h="204470">
                <a:moveTo>
                  <a:pt x="204216" y="0"/>
                </a:moveTo>
                <a:lnTo>
                  <a:pt x="166116" y="0"/>
                </a:lnTo>
                <a:lnTo>
                  <a:pt x="147828" y="1524"/>
                </a:lnTo>
                <a:lnTo>
                  <a:pt x="97536" y="12192"/>
                </a:lnTo>
                <a:lnTo>
                  <a:pt x="54864" y="28956"/>
                </a:lnTo>
                <a:lnTo>
                  <a:pt x="22860" y="51816"/>
                </a:lnTo>
                <a:lnTo>
                  <a:pt x="9144" y="70104"/>
                </a:lnTo>
                <a:lnTo>
                  <a:pt x="7620" y="70104"/>
                </a:lnTo>
                <a:lnTo>
                  <a:pt x="7620" y="71628"/>
                </a:lnTo>
                <a:lnTo>
                  <a:pt x="3048" y="80772"/>
                </a:lnTo>
                <a:lnTo>
                  <a:pt x="0" y="91440"/>
                </a:lnTo>
                <a:lnTo>
                  <a:pt x="0" y="114300"/>
                </a:lnTo>
                <a:lnTo>
                  <a:pt x="3048" y="123444"/>
                </a:lnTo>
                <a:lnTo>
                  <a:pt x="3048" y="124968"/>
                </a:lnTo>
                <a:lnTo>
                  <a:pt x="32004" y="161544"/>
                </a:lnTo>
                <a:lnTo>
                  <a:pt x="82296" y="187452"/>
                </a:lnTo>
                <a:lnTo>
                  <a:pt x="147828" y="202692"/>
                </a:lnTo>
                <a:lnTo>
                  <a:pt x="166116" y="204216"/>
                </a:lnTo>
                <a:lnTo>
                  <a:pt x="204216" y="204216"/>
                </a:lnTo>
                <a:lnTo>
                  <a:pt x="222504" y="202692"/>
                </a:lnTo>
                <a:lnTo>
                  <a:pt x="256032" y="196596"/>
                </a:lnTo>
                <a:lnTo>
                  <a:pt x="272796" y="192024"/>
                </a:lnTo>
                <a:lnTo>
                  <a:pt x="184404" y="192024"/>
                </a:lnTo>
                <a:lnTo>
                  <a:pt x="132588" y="187452"/>
                </a:lnTo>
                <a:lnTo>
                  <a:pt x="73152" y="170688"/>
                </a:lnTo>
                <a:lnTo>
                  <a:pt x="50292" y="156972"/>
                </a:lnTo>
                <a:lnTo>
                  <a:pt x="39624" y="150876"/>
                </a:lnTo>
                <a:lnTo>
                  <a:pt x="24384" y="135636"/>
                </a:lnTo>
                <a:lnTo>
                  <a:pt x="18288" y="126492"/>
                </a:lnTo>
                <a:lnTo>
                  <a:pt x="15849" y="120396"/>
                </a:lnTo>
                <a:lnTo>
                  <a:pt x="15240" y="120396"/>
                </a:lnTo>
                <a:lnTo>
                  <a:pt x="12627" y="111252"/>
                </a:lnTo>
                <a:lnTo>
                  <a:pt x="12192" y="111252"/>
                </a:lnTo>
                <a:lnTo>
                  <a:pt x="12192" y="92964"/>
                </a:lnTo>
                <a:lnTo>
                  <a:pt x="12700" y="92964"/>
                </a:lnTo>
                <a:lnTo>
                  <a:pt x="15240" y="85344"/>
                </a:lnTo>
                <a:lnTo>
                  <a:pt x="19050" y="77724"/>
                </a:lnTo>
                <a:lnTo>
                  <a:pt x="18288" y="77724"/>
                </a:lnTo>
                <a:lnTo>
                  <a:pt x="24384" y="68580"/>
                </a:lnTo>
                <a:lnTo>
                  <a:pt x="32004" y="60960"/>
                </a:lnTo>
                <a:lnTo>
                  <a:pt x="41148" y="53340"/>
                </a:lnTo>
                <a:lnTo>
                  <a:pt x="50292" y="47244"/>
                </a:lnTo>
                <a:lnTo>
                  <a:pt x="60960" y="39624"/>
                </a:lnTo>
                <a:lnTo>
                  <a:pt x="117348" y="19812"/>
                </a:lnTo>
                <a:lnTo>
                  <a:pt x="185928" y="12192"/>
                </a:lnTo>
                <a:lnTo>
                  <a:pt x="272796" y="12192"/>
                </a:lnTo>
                <a:lnTo>
                  <a:pt x="256032" y="7620"/>
                </a:lnTo>
                <a:lnTo>
                  <a:pt x="222504" y="1524"/>
                </a:lnTo>
                <a:lnTo>
                  <a:pt x="204216" y="0"/>
                </a:lnTo>
                <a:close/>
              </a:path>
              <a:path w="370839" h="204470">
                <a:moveTo>
                  <a:pt x="355092" y="118872"/>
                </a:moveTo>
                <a:lnTo>
                  <a:pt x="350520" y="128016"/>
                </a:lnTo>
                <a:lnTo>
                  <a:pt x="344424" y="135636"/>
                </a:lnTo>
                <a:lnTo>
                  <a:pt x="345948" y="135636"/>
                </a:lnTo>
                <a:lnTo>
                  <a:pt x="309372" y="164592"/>
                </a:lnTo>
                <a:lnTo>
                  <a:pt x="252984" y="184404"/>
                </a:lnTo>
                <a:lnTo>
                  <a:pt x="184404" y="192024"/>
                </a:lnTo>
                <a:lnTo>
                  <a:pt x="272796" y="192024"/>
                </a:lnTo>
                <a:lnTo>
                  <a:pt x="315468" y="175260"/>
                </a:lnTo>
                <a:lnTo>
                  <a:pt x="347472" y="152400"/>
                </a:lnTo>
                <a:lnTo>
                  <a:pt x="367284" y="124968"/>
                </a:lnTo>
                <a:lnTo>
                  <a:pt x="367284" y="123444"/>
                </a:lnTo>
                <a:lnTo>
                  <a:pt x="368300" y="120396"/>
                </a:lnTo>
                <a:lnTo>
                  <a:pt x="355092" y="120396"/>
                </a:lnTo>
                <a:lnTo>
                  <a:pt x="355092" y="118872"/>
                </a:lnTo>
                <a:close/>
              </a:path>
              <a:path w="370839" h="204470">
                <a:moveTo>
                  <a:pt x="15240" y="118872"/>
                </a:moveTo>
                <a:lnTo>
                  <a:pt x="15240" y="120396"/>
                </a:lnTo>
                <a:lnTo>
                  <a:pt x="15849" y="120396"/>
                </a:lnTo>
                <a:lnTo>
                  <a:pt x="15240" y="118872"/>
                </a:lnTo>
                <a:close/>
              </a:path>
              <a:path w="370839" h="204470">
                <a:moveTo>
                  <a:pt x="370332" y="109728"/>
                </a:moveTo>
                <a:lnTo>
                  <a:pt x="358140" y="109728"/>
                </a:lnTo>
                <a:lnTo>
                  <a:pt x="355092" y="120396"/>
                </a:lnTo>
                <a:lnTo>
                  <a:pt x="368300" y="120396"/>
                </a:lnTo>
                <a:lnTo>
                  <a:pt x="370332" y="114300"/>
                </a:lnTo>
                <a:lnTo>
                  <a:pt x="370332" y="109728"/>
                </a:lnTo>
                <a:close/>
              </a:path>
              <a:path w="370839" h="204470">
                <a:moveTo>
                  <a:pt x="12192" y="109728"/>
                </a:moveTo>
                <a:lnTo>
                  <a:pt x="12192" y="111252"/>
                </a:lnTo>
                <a:lnTo>
                  <a:pt x="12627" y="111252"/>
                </a:lnTo>
                <a:lnTo>
                  <a:pt x="12192" y="109728"/>
                </a:lnTo>
                <a:close/>
              </a:path>
              <a:path w="370839" h="204470">
                <a:moveTo>
                  <a:pt x="358022" y="102811"/>
                </a:moveTo>
                <a:lnTo>
                  <a:pt x="356616" y="111252"/>
                </a:lnTo>
                <a:lnTo>
                  <a:pt x="358140" y="109728"/>
                </a:lnTo>
                <a:lnTo>
                  <a:pt x="370332" y="109728"/>
                </a:lnTo>
                <a:lnTo>
                  <a:pt x="370332" y="103632"/>
                </a:lnTo>
                <a:lnTo>
                  <a:pt x="358140" y="103632"/>
                </a:lnTo>
                <a:lnTo>
                  <a:pt x="358022" y="102811"/>
                </a:lnTo>
                <a:close/>
              </a:path>
              <a:path w="370839" h="204470">
                <a:moveTo>
                  <a:pt x="370332" y="102108"/>
                </a:moveTo>
                <a:lnTo>
                  <a:pt x="358140" y="102108"/>
                </a:lnTo>
                <a:lnTo>
                  <a:pt x="358140" y="103632"/>
                </a:lnTo>
                <a:lnTo>
                  <a:pt x="370332" y="103632"/>
                </a:lnTo>
                <a:lnTo>
                  <a:pt x="370332" y="102108"/>
                </a:lnTo>
                <a:close/>
              </a:path>
              <a:path w="370839" h="204470">
                <a:moveTo>
                  <a:pt x="356616" y="92964"/>
                </a:moveTo>
                <a:lnTo>
                  <a:pt x="358022" y="102811"/>
                </a:lnTo>
                <a:lnTo>
                  <a:pt x="358140" y="102108"/>
                </a:lnTo>
                <a:lnTo>
                  <a:pt x="370332" y="102108"/>
                </a:lnTo>
                <a:lnTo>
                  <a:pt x="370332" y="94488"/>
                </a:lnTo>
                <a:lnTo>
                  <a:pt x="358140" y="94488"/>
                </a:lnTo>
                <a:lnTo>
                  <a:pt x="356616" y="92964"/>
                </a:lnTo>
                <a:close/>
              </a:path>
              <a:path w="370839" h="204470">
                <a:moveTo>
                  <a:pt x="12700" y="92964"/>
                </a:moveTo>
                <a:lnTo>
                  <a:pt x="12192" y="92964"/>
                </a:lnTo>
                <a:lnTo>
                  <a:pt x="12192" y="94488"/>
                </a:lnTo>
                <a:lnTo>
                  <a:pt x="12700" y="92964"/>
                </a:lnTo>
                <a:close/>
              </a:path>
              <a:path w="370839" h="204470">
                <a:moveTo>
                  <a:pt x="364998" y="76200"/>
                </a:moveTo>
                <a:lnTo>
                  <a:pt x="350520" y="76200"/>
                </a:lnTo>
                <a:lnTo>
                  <a:pt x="355092" y="85344"/>
                </a:lnTo>
                <a:lnTo>
                  <a:pt x="358140" y="94488"/>
                </a:lnTo>
                <a:lnTo>
                  <a:pt x="370332" y="94488"/>
                </a:lnTo>
                <a:lnTo>
                  <a:pt x="370332" y="91440"/>
                </a:lnTo>
                <a:lnTo>
                  <a:pt x="367284" y="80772"/>
                </a:lnTo>
                <a:lnTo>
                  <a:pt x="364998" y="76200"/>
                </a:lnTo>
                <a:close/>
              </a:path>
              <a:path w="370839" h="204470">
                <a:moveTo>
                  <a:pt x="19812" y="76200"/>
                </a:moveTo>
                <a:lnTo>
                  <a:pt x="18288" y="77724"/>
                </a:lnTo>
                <a:lnTo>
                  <a:pt x="19050" y="77724"/>
                </a:lnTo>
                <a:lnTo>
                  <a:pt x="19812" y="76200"/>
                </a:lnTo>
                <a:close/>
              </a:path>
              <a:path w="370839" h="204470">
                <a:moveTo>
                  <a:pt x="272796" y="12192"/>
                </a:moveTo>
                <a:lnTo>
                  <a:pt x="185928" y="12192"/>
                </a:lnTo>
                <a:lnTo>
                  <a:pt x="237744" y="16764"/>
                </a:lnTo>
                <a:lnTo>
                  <a:pt x="252984" y="19812"/>
                </a:lnTo>
                <a:lnTo>
                  <a:pt x="269748" y="24384"/>
                </a:lnTo>
                <a:lnTo>
                  <a:pt x="283464" y="28956"/>
                </a:lnTo>
                <a:lnTo>
                  <a:pt x="297180" y="35052"/>
                </a:lnTo>
                <a:lnTo>
                  <a:pt x="309372" y="39624"/>
                </a:lnTo>
                <a:lnTo>
                  <a:pt x="320040" y="47244"/>
                </a:lnTo>
                <a:lnTo>
                  <a:pt x="330708" y="53340"/>
                </a:lnTo>
                <a:lnTo>
                  <a:pt x="345948" y="68580"/>
                </a:lnTo>
                <a:lnTo>
                  <a:pt x="350520" y="77724"/>
                </a:lnTo>
                <a:lnTo>
                  <a:pt x="350520" y="76200"/>
                </a:lnTo>
                <a:lnTo>
                  <a:pt x="364998" y="76200"/>
                </a:lnTo>
                <a:lnTo>
                  <a:pt x="362712" y="71628"/>
                </a:lnTo>
                <a:lnTo>
                  <a:pt x="361188" y="70104"/>
                </a:lnTo>
                <a:lnTo>
                  <a:pt x="355092" y="60960"/>
                </a:lnTo>
                <a:lnTo>
                  <a:pt x="313944" y="28956"/>
                </a:lnTo>
                <a:lnTo>
                  <a:pt x="288036" y="16764"/>
                </a:lnTo>
                <a:lnTo>
                  <a:pt x="272796" y="12192"/>
                </a:lnTo>
                <a:close/>
              </a:path>
            </a:pathLst>
          </a:custGeom>
          <a:solidFill>
            <a:srgbClr val="006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92452" y="8343894"/>
            <a:ext cx="283845" cy="175260"/>
          </a:xfrm>
          <a:custGeom>
            <a:avLst/>
            <a:gdLst/>
            <a:ahLst/>
            <a:cxnLst/>
            <a:rect l="l" t="t" r="r" b="b"/>
            <a:pathLst>
              <a:path w="283844" h="175259">
                <a:moveTo>
                  <a:pt x="155448" y="0"/>
                </a:moveTo>
                <a:lnTo>
                  <a:pt x="141732" y="0"/>
                </a:lnTo>
                <a:lnTo>
                  <a:pt x="128016" y="1524"/>
                </a:lnTo>
                <a:lnTo>
                  <a:pt x="114300" y="1524"/>
                </a:lnTo>
                <a:lnTo>
                  <a:pt x="74676" y="10668"/>
                </a:lnTo>
                <a:lnTo>
                  <a:pt x="33528" y="32004"/>
                </a:lnTo>
                <a:lnTo>
                  <a:pt x="3048" y="68580"/>
                </a:lnTo>
                <a:lnTo>
                  <a:pt x="3048" y="70104"/>
                </a:lnTo>
                <a:lnTo>
                  <a:pt x="1524" y="77724"/>
                </a:lnTo>
                <a:lnTo>
                  <a:pt x="1524" y="79248"/>
                </a:lnTo>
                <a:lnTo>
                  <a:pt x="0" y="88392"/>
                </a:lnTo>
                <a:lnTo>
                  <a:pt x="3048" y="106680"/>
                </a:lnTo>
                <a:lnTo>
                  <a:pt x="7620" y="114300"/>
                </a:lnTo>
                <a:lnTo>
                  <a:pt x="7620" y="115824"/>
                </a:lnTo>
                <a:lnTo>
                  <a:pt x="12192" y="123444"/>
                </a:lnTo>
                <a:lnTo>
                  <a:pt x="42672" y="150876"/>
                </a:lnTo>
                <a:lnTo>
                  <a:pt x="100584" y="172212"/>
                </a:lnTo>
                <a:lnTo>
                  <a:pt x="128016" y="175260"/>
                </a:lnTo>
                <a:lnTo>
                  <a:pt x="156972" y="175260"/>
                </a:lnTo>
                <a:lnTo>
                  <a:pt x="184404" y="172212"/>
                </a:lnTo>
                <a:lnTo>
                  <a:pt x="208788" y="166116"/>
                </a:lnTo>
                <a:lnTo>
                  <a:pt x="216916" y="163068"/>
                </a:lnTo>
                <a:lnTo>
                  <a:pt x="128016" y="163068"/>
                </a:lnTo>
                <a:lnTo>
                  <a:pt x="115824" y="161544"/>
                </a:lnTo>
                <a:lnTo>
                  <a:pt x="102108" y="160020"/>
                </a:lnTo>
                <a:lnTo>
                  <a:pt x="91440" y="156972"/>
                </a:lnTo>
                <a:lnTo>
                  <a:pt x="79248" y="153924"/>
                </a:lnTo>
                <a:lnTo>
                  <a:pt x="33528" y="128016"/>
                </a:lnTo>
                <a:lnTo>
                  <a:pt x="15849" y="103632"/>
                </a:lnTo>
                <a:lnTo>
                  <a:pt x="15240" y="103632"/>
                </a:lnTo>
                <a:lnTo>
                  <a:pt x="13970" y="96012"/>
                </a:lnTo>
                <a:lnTo>
                  <a:pt x="13716" y="96012"/>
                </a:lnTo>
                <a:lnTo>
                  <a:pt x="13716" y="80772"/>
                </a:lnTo>
                <a:lnTo>
                  <a:pt x="15240" y="73152"/>
                </a:lnTo>
                <a:lnTo>
                  <a:pt x="15849" y="73152"/>
                </a:lnTo>
                <a:lnTo>
                  <a:pt x="18288" y="67056"/>
                </a:lnTo>
                <a:lnTo>
                  <a:pt x="22860" y="59436"/>
                </a:lnTo>
                <a:lnTo>
                  <a:pt x="27432" y="53340"/>
                </a:lnTo>
                <a:lnTo>
                  <a:pt x="35052" y="47244"/>
                </a:lnTo>
                <a:lnTo>
                  <a:pt x="41148" y="41148"/>
                </a:lnTo>
                <a:lnTo>
                  <a:pt x="79248" y="22860"/>
                </a:lnTo>
                <a:lnTo>
                  <a:pt x="129540" y="13716"/>
                </a:lnTo>
                <a:lnTo>
                  <a:pt x="215900" y="13716"/>
                </a:lnTo>
                <a:lnTo>
                  <a:pt x="208788" y="10668"/>
                </a:lnTo>
                <a:lnTo>
                  <a:pt x="196596" y="7620"/>
                </a:lnTo>
                <a:lnTo>
                  <a:pt x="169164" y="1524"/>
                </a:lnTo>
                <a:lnTo>
                  <a:pt x="155448" y="0"/>
                </a:lnTo>
                <a:close/>
              </a:path>
              <a:path w="283844" h="175259">
                <a:moveTo>
                  <a:pt x="268224" y="102108"/>
                </a:moveTo>
                <a:lnTo>
                  <a:pt x="265176" y="109728"/>
                </a:lnTo>
                <a:lnTo>
                  <a:pt x="260604" y="115824"/>
                </a:lnTo>
                <a:lnTo>
                  <a:pt x="256032" y="123444"/>
                </a:lnTo>
                <a:lnTo>
                  <a:pt x="204216" y="153924"/>
                </a:lnTo>
                <a:lnTo>
                  <a:pt x="167640" y="161544"/>
                </a:lnTo>
                <a:lnTo>
                  <a:pt x="155448" y="163068"/>
                </a:lnTo>
                <a:lnTo>
                  <a:pt x="216916" y="163068"/>
                </a:lnTo>
                <a:lnTo>
                  <a:pt x="220980" y="161544"/>
                </a:lnTo>
                <a:lnTo>
                  <a:pt x="259080" y="138684"/>
                </a:lnTo>
                <a:lnTo>
                  <a:pt x="277368" y="115824"/>
                </a:lnTo>
                <a:lnTo>
                  <a:pt x="277368" y="114300"/>
                </a:lnTo>
                <a:lnTo>
                  <a:pt x="280416" y="106680"/>
                </a:lnTo>
                <a:lnTo>
                  <a:pt x="281432" y="103632"/>
                </a:lnTo>
                <a:lnTo>
                  <a:pt x="268224" y="103632"/>
                </a:lnTo>
                <a:lnTo>
                  <a:pt x="268224" y="102108"/>
                </a:lnTo>
                <a:close/>
              </a:path>
              <a:path w="283844" h="175259">
                <a:moveTo>
                  <a:pt x="15240" y="102108"/>
                </a:moveTo>
                <a:lnTo>
                  <a:pt x="15240" y="103632"/>
                </a:lnTo>
                <a:lnTo>
                  <a:pt x="15849" y="103632"/>
                </a:lnTo>
                <a:lnTo>
                  <a:pt x="15240" y="102108"/>
                </a:lnTo>
                <a:close/>
              </a:path>
              <a:path w="283844" h="175259">
                <a:moveTo>
                  <a:pt x="283464" y="94488"/>
                </a:moveTo>
                <a:lnTo>
                  <a:pt x="271272" y="94488"/>
                </a:lnTo>
                <a:lnTo>
                  <a:pt x="268224" y="103632"/>
                </a:lnTo>
                <a:lnTo>
                  <a:pt x="281432" y="103632"/>
                </a:lnTo>
                <a:lnTo>
                  <a:pt x="283464" y="97536"/>
                </a:lnTo>
                <a:lnTo>
                  <a:pt x="283464" y="94488"/>
                </a:lnTo>
                <a:close/>
              </a:path>
              <a:path w="283844" h="175259">
                <a:moveTo>
                  <a:pt x="13716" y="94488"/>
                </a:moveTo>
                <a:lnTo>
                  <a:pt x="13716" y="96012"/>
                </a:lnTo>
                <a:lnTo>
                  <a:pt x="13970" y="96012"/>
                </a:lnTo>
                <a:lnTo>
                  <a:pt x="13716" y="94488"/>
                </a:lnTo>
                <a:close/>
              </a:path>
              <a:path w="283844" h="175259">
                <a:moveTo>
                  <a:pt x="281635" y="73152"/>
                </a:moveTo>
                <a:lnTo>
                  <a:pt x="268224" y="73152"/>
                </a:lnTo>
                <a:lnTo>
                  <a:pt x="271272" y="80772"/>
                </a:lnTo>
                <a:lnTo>
                  <a:pt x="269748" y="80772"/>
                </a:lnTo>
                <a:lnTo>
                  <a:pt x="271272" y="88392"/>
                </a:lnTo>
                <a:lnTo>
                  <a:pt x="269748" y="96012"/>
                </a:lnTo>
                <a:lnTo>
                  <a:pt x="271272" y="94488"/>
                </a:lnTo>
                <a:lnTo>
                  <a:pt x="283464" y="94488"/>
                </a:lnTo>
                <a:lnTo>
                  <a:pt x="283464" y="77724"/>
                </a:lnTo>
                <a:lnTo>
                  <a:pt x="281635" y="73152"/>
                </a:lnTo>
                <a:close/>
              </a:path>
              <a:path w="283844" h="175259">
                <a:moveTo>
                  <a:pt x="15849" y="73152"/>
                </a:moveTo>
                <a:lnTo>
                  <a:pt x="15240" y="73152"/>
                </a:lnTo>
                <a:lnTo>
                  <a:pt x="15240" y="74676"/>
                </a:lnTo>
                <a:lnTo>
                  <a:pt x="15849" y="73152"/>
                </a:lnTo>
                <a:close/>
              </a:path>
              <a:path w="283844" h="175259">
                <a:moveTo>
                  <a:pt x="215900" y="13716"/>
                </a:moveTo>
                <a:lnTo>
                  <a:pt x="155448" y="13716"/>
                </a:lnTo>
                <a:lnTo>
                  <a:pt x="169164" y="15240"/>
                </a:lnTo>
                <a:lnTo>
                  <a:pt x="181356" y="16764"/>
                </a:lnTo>
                <a:lnTo>
                  <a:pt x="193548" y="19812"/>
                </a:lnTo>
                <a:lnTo>
                  <a:pt x="214884" y="25908"/>
                </a:lnTo>
                <a:lnTo>
                  <a:pt x="225552" y="30480"/>
                </a:lnTo>
                <a:lnTo>
                  <a:pt x="234696" y="36576"/>
                </a:lnTo>
                <a:lnTo>
                  <a:pt x="242316" y="41148"/>
                </a:lnTo>
                <a:lnTo>
                  <a:pt x="268224" y="74676"/>
                </a:lnTo>
                <a:lnTo>
                  <a:pt x="268224" y="73152"/>
                </a:lnTo>
                <a:lnTo>
                  <a:pt x="281635" y="73152"/>
                </a:lnTo>
                <a:lnTo>
                  <a:pt x="280416" y="70104"/>
                </a:lnTo>
                <a:lnTo>
                  <a:pt x="280416" y="68580"/>
                </a:lnTo>
                <a:lnTo>
                  <a:pt x="277368" y="60960"/>
                </a:lnTo>
                <a:lnTo>
                  <a:pt x="271272" y="51816"/>
                </a:lnTo>
                <a:lnTo>
                  <a:pt x="265176" y="44196"/>
                </a:lnTo>
                <a:lnTo>
                  <a:pt x="257556" y="38100"/>
                </a:lnTo>
                <a:lnTo>
                  <a:pt x="249936" y="30480"/>
                </a:lnTo>
                <a:lnTo>
                  <a:pt x="240792" y="24384"/>
                </a:lnTo>
                <a:lnTo>
                  <a:pt x="215900" y="13716"/>
                </a:lnTo>
                <a:close/>
              </a:path>
            </a:pathLst>
          </a:custGeom>
          <a:solidFill>
            <a:srgbClr val="006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85260" y="8270743"/>
            <a:ext cx="188976" cy="138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12264" y="8766043"/>
            <a:ext cx="370840" cy="204470"/>
          </a:xfrm>
          <a:custGeom>
            <a:avLst/>
            <a:gdLst/>
            <a:ahLst/>
            <a:cxnLst/>
            <a:rect l="l" t="t" r="r" b="b"/>
            <a:pathLst>
              <a:path w="370839" h="204470">
                <a:moveTo>
                  <a:pt x="185928" y="0"/>
                </a:moveTo>
                <a:lnTo>
                  <a:pt x="131064" y="4572"/>
                </a:lnTo>
                <a:lnTo>
                  <a:pt x="82296" y="16764"/>
                </a:lnTo>
                <a:lnTo>
                  <a:pt x="42672" y="36576"/>
                </a:lnTo>
                <a:lnTo>
                  <a:pt x="9144" y="70104"/>
                </a:lnTo>
                <a:lnTo>
                  <a:pt x="9144" y="71628"/>
                </a:lnTo>
                <a:lnTo>
                  <a:pt x="7620" y="71628"/>
                </a:lnTo>
                <a:lnTo>
                  <a:pt x="4572" y="80772"/>
                </a:lnTo>
                <a:lnTo>
                  <a:pt x="3048" y="80772"/>
                </a:lnTo>
                <a:lnTo>
                  <a:pt x="0" y="91440"/>
                </a:lnTo>
                <a:lnTo>
                  <a:pt x="0" y="114300"/>
                </a:lnTo>
                <a:lnTo>
                  <a:pt x="1524" y="114300"/>
                </a:lnTo>
                <a:lnTo>
                  <a:pt x="3048" y="123444"/>
                </a:lnTo>
                <a:lnTo>
                  <a:pt x="3048" y="124968"/>
                </a:lnTo>
                <a:lnTo>
                  <a:pt x="4572" y="124968"/>
                </a:lnTo>
                <a:lnTo>
                  <a:pt x="9144" y="134112"/>
                </a:lnTo>
                <a:lnTo>
                  <a:pt x="15240" y="143256"/>
                </a:lnTo>
                <a:lnTo>
                  <a:pt x="15240" y="144780"/>
                </a:lnTo>
                <a:lnTo>
                  <a:pt x="22860" y="152400"/>
                </a:lnTo>
                <a:lnTo>
                  <a:pt x="33528" y="161544"/>
                </a:lnTo>
                <a:lnTo>
                  <a:pt x="44196" y="169164"/>
                </a:lnTo>
                <a:lnTo>
                  <a:pt x="56388" y="175260"/>
                </a:lnTo>
                <a:lnTo>
                  <a:pt x="68580" y="182880"/>
                </a:lnTo>
                <a:lnTo>
                  <a:pt x="83820" y="187452"/>
                </a:lnTo>
                <a:lnTo>
                  <a:pt x="97536" y="193548"/>
                </a:lnTo>
                <a:lnTo>
                  <a:pt x="131064" y="199644"/>
                </a:lnTo>
                <a:lnTo>
                  <a:pt x="149352" y="202692"/>
                </a:lnTo>
                <a:lnTo>
                  <a:pt x="166116" y="204216"/>
                </a:lnTo>
                <a:lnTo>
                  <a:pt x="204216" y="204216"/>
                </a:lnTo>
                <a:lnTo>
                  <a:pt x="222504" y="202692"/>
                </a:lnTo>
                <a:lnTo>
                  <a:pt x="256032" y="196596"/>
                </a:lnTo>
                <a:lnTo>
                  <a:pt x="272796" y="192024"/>
                </a:lnTo>
                <a:lnTo>
                  <a:pt x="167640" y="192024"/>
                </a:lnTo>
                <a:lnTo>
                  <a:pt x="149352" y="190500"/>
                </a:lnTo>
                <a:lnTo>
                  <a:pt x="86868" y="175260"/>
                </a:lnTo>
                <a:lnTo>
                  <a:pt x="50292" y="158496"/>
                </a:lnTo>
                <a:lnTo>
                  <a:pt x="24384" y="135636"/>
                </a:lnTo>
                <a:lnTo>
                  <a:pt x="25908" y="135636"/>
                </a:lnTo>
                <a:lnTo>
                  <a:pt x="19812" y="128016"/>
                </a:lnTo>
                <a:lnTo>
                  <a:pt x="16002" y="120396"/>
                </a:lnTo>
                <a:lnTo>
                  <a:pt x="15240" y="120396"/>
                </a:lnTo>
                <a:lnTo>
                  <a:pt x="12446" y="103632"/>
                </a:lnTo>
                <a:lnTo>
                  <a:pt x="12192" y="103632"/>
                </a:lnTo>
                <a:lnTo>
                  <a:pt x="12192" y="102108"/>
                </a:lnTo>
                <a:lnTo>
                  <a:pt x="12409" y="102108"/>
                </a:lnTo>
                <a:lnTo>
                  <a:pt x="13716" y="92964"/>
                </a:lnTo>
                <a:lnTo>
                  <a:pt x="13970" y="92964"/>
                </a:lnTo>
                <a:lnTo>
                  <a:pt x="15240" y="85344"/>
                </a:lnTo>
                <a:lnTo>
                  <a:pt x="19812" y="76200"/>
                </a:lnTo>
                <a:lnTo>
                  <a:pt x="20828" y="76200"/>
                </a:lnTo>
                <a:lnTo>
                  <a:pt x="25908" y="68580"/>
                </a:lnTo>
                <a:lnTo>
                  <a:pt x="32004" y="60960"/>
                </a:lnTo>
                <a:lnTo>
                  <a:pt x="41148" y="53340"/>
                </a:lnTo>
                <a:lnTo>
                  <a:pt x="50292" y="47244"/>
                </a:lnTo>
                <a:lnTo>
                  <a:pt x="62484" y="39624"/>
                </a:lnTo>
                <a:lnTo>
                  <a:pt x="74676" y="35052"/>
                </a:lnTo>
                <a:lnTo>
                  <a:pt x="86868" y="28956"/>
                </a:lnTo>
                <a:lnTo>
                  <a:pt x="117348" y="19812"/>
                </a:lnTo>
                <a:lnTo>
                  <a:pt x="132588" y="16764"/>
                </a:lnTo>
                <a:lnTo>
                  <a:pt x="167640" y="13716"/>
                </a:lnTo>
                <a:lnTo>
                  <a:pt x="277876" y="13716"/>
                </a:lnTo>
                <a:lnTo>
                  <a:pt x="272796" y="12192"/>
                </a:lnTo>
                <a:lnTo>
                  <a:pt x="256032" y="7620"/>
                </a:lnTo>
                <a:lnTo>
                  <a:pt x="239268" y="4572"/>
                </a:lnTo>
                <a:lnTo>
                  <a:pt x="185928" y="0"/>
                </a:lnTo>
                <a:close/>
              </a:path>
              <a:path w="370839" h="204470">
                <a:moveTo>
                  <a:pt x="355092" y="118872"/>
                </a:moveTo>
                <a:lnTo>
                  <a:pt x="320040" y="158496"/>
                </a:lnTo>
                <a:lnTo>
                  <a:pt x="283464" y="175260"/>
                </a:lnTo>
                <a:lnTo>
                  <a:pt x="268224" y="181356"/>
                </a:lnTo>
                <a:lnTo>
                  <a:pt x="237744" y="187452"/>
                </a:lnTo>
                <a:lnTo>
                  <a:pt x="220980" y="190500"/>
                </a:lnTo>
                <a:lnTo>
                  <a:pt x="202692" y="192024"/>
                </a:lnTo>
                <a:lnTo>
                  <a:pt x="272796" y="192024"/>
                </a:lnTo>
                <a:lnTo>
                  <a:pt x="315468" y="175260"/>
                </a:lnTo>
                <a:lnTo>
                  <a:pt x="355092" y="144780"/>
                </a:lnTo>
                <a:lnTo>
                  <a:pt x="355092" y="143256"/>
                </a:lnTo>
                <a:lnTo>
                  <a:pt x="356616" y="143256"/>
                </a:lnTo>
                <a:lnTo>
                  <a:pt x="362712" y="134112"/>
                </a:lnTo>
                <a:lnTo>
                  <a:pt x="367284" y="124968"/>
                </a:lnTo>
                <a:lnTo>
                  <a:pt x="367284" y="123444"/>
                </a:lnTo>
                <a:lnTo>
                  <a:pt x="368300" y="120396"/>
                </a:lnTo>
                <a:lnTo>
                  <a:pt x="355092" y="120396"/>
                </a:lnTo>
                <a:lnTo>
                  <a:pt x="355092" y="118872"/>
                </a:lnTo>
                <a:close/>
              </a:path>
              <a:path w="370839" h="204470">
                <a:moveTo>
                  <a:pt x="15240" y="118872"/>
                </a:moveTo>
                <a:lnTo>
                  <a:pt x="15240" y="120396"/>
                </a:lnTo>
                <a:lnTo>
                  <a:pt x="16002" y="120396"/>
                </a:lnTo>
                <a:lnTo>
                  <a:pt x="15240" y="118872"/>
                </a:lnTo>
                <a:close/>
              </a:path>
              <a:path w="370839" h="204470">
                <a:moveTo>
                  <a:pt x="370332" y="92964"/>
                </a:moveTo>
                <a:lnTo>
                  <a:pt x="358140" y="92964"/>
                </a:lnTo>
                <a:lnTo>
                  <a:pt x="358140" y="111252"/>
                </a:lnTo>
                <a:lnTo>
                  <a:pt x="355092" y="120396"/>
                </a:lnTo>
                <a:lnTo>
                  <a:pt x="368300" y="120396"/>
                </a:lnTo>
                <a:lnTo>
                  <a:pt x="370332" y="114300"/>
                </a:lnTo>
                <a:lnTo>
                  <a:pt x="370332" y="92964"/>
                </a:lnTo>
                <a:close/>
              </a:path>
              <a:path w="370839" h="204470">
                <a:moveTo>
                  <a:pt x="12309" y="102811"/>
                </a:moveTo>
                <a:lnTo>
                  <a:pt x="12192" y="103632"/>
                </a:lnTo>
                <a:lnTo>
                  <a:pt x="12446" y="103632"/>
                </a:lnTo>
                <a:lnTo>
                  <a:pt x="12309" y="102811"/>
                </a:lnTo>
                <a:close/>
              </a:path>
              <a:path w="370839" h="204470">
                <a:moveTo>
                  <a:pt x="12409" y="102108"/>
                </a:moveTo>
                <a:lnTo>
                  <a:pt x="12192" y="102108"/>
                </a:lnTo>
                <a:lnTo>
                  <a:pt x="12309" y="102811"/>
                </a:lnTo>
                <a:lnTo>
                  <a:pt x="12409" y="102108"/>
                </a:lnTo>
                <a:close/>
              </a:path>
              <a:path w="370839" h="204470">
                <a:moveTo>
                  <a:pt x="13970" y="92964"/>
                </a:moveTo>
                <a:lnTo>
                  <a:pt x="13716" y="92964"/>
                </a:lnTo>
                <a:lnTo>
                  <a:pt x="13716" y="94488"/>
                </a:lnTo>
                <a:lnTo>
                  <a:pt x="13970" y="92964"/>
                </a:lnTo>
                <a:close/>
              </a:path>
              <a:path w="370839" h="204470">
                <a:moveTo>
                  <a:pt x="350520" y="76200"/>
                </a:moveTo>
                <a:lnTo>
                  <a:pt x="355092" y="85344"/>
                </a:lnTo>
                <a:lnTo>
                  <a:pt x="358140" y="94488"/>
                </a:lnTo>
                <a:lnTo>
                  <a:pt x="358140" y="92964"/>
                </a:lnTo>
                <a:lnTo>
                  <a:pt x="370332" y="92964"/>
                </a:lnTo>
                <a:lnTo>
                  <a:pt x="370332" y="91440"/>
                </a:lnTo>
                <a:lnTo>
                  <a:pt x="367284" y="80772"/>
                </a:lnTo>
                <a:lnTo>
                  <a:pt x="365760" y="77724"/>
                </a:lnTo>
                <a:lnTo>
                  <a:pt x="352044" y="77724"/>
                </a:lnTo>
                <a:lnTo>
                  <a:pt x="350520" y="76200"/>
                </a:lnTo>
                <a:close/>
              </a:path>
              <a:path w="370839" h="204470">
                <a:moveTo>
                  <a:pt x="20828" y="76200"/>
                </a:moveTo>
                <a:lnTo>
                  <a:pt x="19812" y="76200"/>
                </a:lnTo>
                <a:lnTo>
                  <a:pt x="19812" y="77724"/>
                </a:lnTo>
                <a:lnTo>
                  <a:pt x="20828" y="76200"/>
                </a:lnTo>
                <a:close/>
              </a:path>
              <a:path w="370839" h="204470">
                <a:moveTo>
                  <a:pt x="277876" y="13716"/>
                </a:moveTo>
                <a:lnTo>
                  <a:pt x="204216" y="13716"/>
                </a:lnTo>
                <a:lnTo>
                  <a:pt x="237744" y="16764"/>
                </a:lnTo>
                <a:lnTo>
                  <a:pt x="254508" y="21336"/>
                </a:lnTo>
                <a:lnTo>
                  <a:pt x="297180" y="35052"/>
                </a:lnTo>
                <a:lnTo>
                  <a:pt x="330708" y="54864"/>
                </a:lnTo>
                <a:lnTo>
                  <a:pt x="352044" y="77724"/>
                </a:lnTo>
                <a:lnTo>
                  <a:pt x="365760" y="77724"/>
                </a:lnTo>
                <a:lnTo>
                  <a:pt x="362712" y="71628"/>
                </a:lnTo>
                <a:lnTo>
                  <a:pt x="362712" y="70104"/>
                </a:lnTo>
                <a:lnTo>
                  <a:pt x="361188" y="70104"/>
                </a:lnTo>
                <a:lnTo>
                  <a:pt x="327660" y="36576"/>
                </a:lnTo>
                <a:lnTo>
                  <a:pt x="288036" y="16764"/>
                </a:lnTo>
                <a:lnTo>
                  <a:pt x="277876" y="13716"/>
                </a:lnTo>
                <a:close/>
              </a:path>
            </a:pathLst>
          </a:custGeom>
          <a:solidFill>
            <a:srgbClr val="006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98085" y="5862820"/>
            <a:ext cx="4558665" cy="341566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167005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1315"/>
              </a:spcBef>
            </a:pP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Program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in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Memory after </a:t>
            </a:r>
            <a:r>
              <a:rPr dirty="0" sz="1600">
                <a:solidFill>
                  <a:srgbClr val="006500"/>
                </a:solidFill>
                <a:latin typeface="Arial"/>
                <a:cs typeface="Arial"/>
              </a:rPr>
              <a:t>Linking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6500"/>
                </a:solidFill>
                <a:latin typeface="Arial"/>
                <a:cs typeface="Arial"/>
              </a:rPr>
              <a:t>Loading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895600" marR="147320">
              <a:lnSpc>
                <a:spcPct val="100000"/>
              </a:lnSpc>
              <a:spcBef>
                <a:spcPts val="1255"/>
              </a:spcBef>
            </a:pPr>
            <a:r>
              <a:rPr dirty="0" sz="1000" spc="-20">
                <a:latin typeface="Arial"/>
                <a:cs typeface="Arial"/>
              </a:rPr>
              <a:t>Values </a:t>
            </a:r>
            <a:r>
              <a:rPr dirty="0" sz="1000" spc="-5">
                <a:latin typeface="Arial"/>
                <a:cs typeface="Arial"/>
              </a:rPr>
              <a:t>of </a:t>
            </a:r>
            <a:r>
              <a:rPr dirty="0" sz="1000" spc="-5">
                <a:solidFill>
                  <a:srgbClr val="CC3200"/>
                </a:solidFill>
                <a:latin typeface="Arial"/>
                <a:cs typeface="Arial"/>
              </a:rPr>
              <a:t>REF4</a:t>
            </a:r>
            <a:r>
              <a:rPr dirty="0" sz="1000" spc="-5">
                <a:latin typeface="Arial"/>
                <a:cs typeface="Arial"/>
              </a:rPr>
              <a:t>, </a:t>
            </a:r>
            <a:r>
              <a:rPr dirty="0" sz="1000" spc="-5">
                <a:solidFill>
                  <a:srgbClr val="0000FF"/>
                </a:solidFill>
                <a:latin typeface="Arial"/>
                <a:cs typeface="Arial"/>
              </a:rPr>
              <a:t>REF5</a:t>
            </a:r>
            <a:r>
              <a:rPr dirty="0" sz="1000" spc="-5">
                <a:latin typeface="Arial"/>
                <a:cs typeface="Arial"/>
              </a:rPr>
              <a:t>, …,  </a:t>
            </a:r>
            <a:r>
              <a:rPr dirty="0" sz="1000" spc="-5">
                <a:solidFill>
                  <a:srgbClr val="006500"/>
                </a:solidFill>
                <a:latin typeface="Arial"/>
                <a:cs typeface="Arial"/>
              </a:rPr>
              <a:t>REF8 </a:t>
            </a:r>
            <a:r>
              <a:rPr dirty="0" sz="1000" spc="-10">
                <a:latin typeface="Arial"/>
                <a:cs typeface="Arial"/>
              </a:rPr>
              <a:t>in </a:t>
            </a:r>
            <a:r>
              <a:rPr dirty="0" sz="1000" spc="-5">
                <a:latin typeface="Arial"/>
                <a:cs typeface="Arial"/>
              </a:rPr>
              <a:t>three </a:t>
            </a:r>
            <a:r>
              <a:rPr dirty="0" sz="1000" spc="-10">
                <a:latin typeface="Arial"/>
                <a:cs typeface="Arial"/>
              </a:rPr>
              <a:t>places </a:t>
            </a:r>
            <a:r>
              <a:rPr dirty="0" sz="1000" spc="-5">
                <a:latin typeface="Arial"/>
                <a:cs typeface="Arial"/>
              </a:rPr>
              <a:t>are  </a:t>
            </a:r>
            <a:r>
              <a:rPr dirty="0" sz="1000" spc="-10">
                <a:latin typeface="Arial"/>
                <a:cs typeface="Arial"/>
              </a:rPr>
              <a:t>all 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same.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algn="r" marR="658495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started at</a:t>
            </a:r>
            <a:r>
              <a:rPr dirty="0" sz="900" spc="-1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4000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algn="r" marR="658495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started at</a:t>
            </a:r>
            <a:r>
              <a:rPr dirty="0" sz="900" spc="-1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4063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imes New Roman"/>
              <a:cs typeface="Times New Roman"/>
            </a:endParaRPr>
          </a:p>
          <a:p>
            <a:pPr algn="r" marR="64643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started at</a:t>
            </a:r>
            <a:r>
              <a:rPr dirty="0" sz="900" spc="-11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40E2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3681" y="10232335"/>
            <a:ext cx="1358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25"/>
              </a:lnSpc>
            </a:pPr>
            <a:fld id="{81D60167-4931-47E6-BA6A-407CBD079E47}" type="slidenum">
              <a:rPr dirty="0" sz="1200"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SS- UNIT-III_ppt [Compatibility Mode]</dc:title>
  <dcterms:created xsi:type="dcterms:W3CDTF">2019-04-17T08:23:38Z</dcterms:created>
  <dcterms:modified xsi:type="dcterms:W3CDTF">2019-04-17T08:23:38Z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2019-03-28T00:00:00Z</vt:filetime>
  </property>
  <property fmtid="{D5CDD505-2E9C-101B-9397-08002B2CF9AE}" pid="3" name="Creator">
    <vt:lpwstr>PDF reDirect v2</vt:lpwstr>
  </property>
  <property fmtid="{D5CDD505-2E9C-101B-9397-08002B2CF9AE}" pid="4" name="LastSaved">
    <vt:filetime>2019-04-17T00:00:00Z</vt:filetime>
  </property>
</Properties>
</file>